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80" r:id="rId4"/>
    <p:sldId id="281" r:id="rId5"/>
    <p:sldId id="28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73" r:id="rId27"/>
    <p:sldId id="279" r:id="rId28"/>
    <p:sldId id="274" r:id="rId29"/>
    <p:sldId id="275" r:id="rId30"/>
    <p:sldId id="276" r:id="rId31"/>
    <p:sldId id="295" r:id="rId32"/>
  </p:sldIdLst>
  <p:sldSz cx="9144000" cy="6858000" type="screen4x3"/>
  <p:notesSz cx="6705600" cy="100584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6" autoAdjust="0"/>
    <p:restoredTop sz="98551" autoAdjust="0"/>
  </p:normalViewPr>
  <p:slideViewPr>
    <p:cSldViewPr snapToGrid="0">
      <p:cViewPr>
        <p:scale>
          <a:sx n="100" d="100"/>
          <a:sy n="100" d="100"/>
        </p:scale>
        <p:origin x="-29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0.xml"/><Relationship Id="rId1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67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0" tIns="47884" rIns="95770" bIns="47884" numCol="1" anchor="t" anchorCtr="0" compatLnSpc="1">
            <a:prstTxWarp prst="textNoShape">
              <a:avLst/>
            </a:prstTxWarp>
          </a:bodyPr>
          <a:lstStyle>
            <a:lvl1pPr defTabSz="957952">
              <a:defRPr sz="13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7300" y="0"/>
            <a:ext cx="29067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0" tIns="47884" rIns="95770" bIns="47884" numCol="1" anchor="t" anchorCtr="0" compatLnSpc="1">
            <a:prstTxWarp prst="textNoShape">
              <a:avLst/>
            </a:prstTxWarp>
          </a:bodyPr>
          <a:lstStyle>
            <a:lvl1pPr algn="r" defTabSz="957952">
              <a:defRPr sz="13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9788" y="755650"/>
            <a:ext cx="5026025" cy="3770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9925" y="4776788"/>
            <a:ext cx="536575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0" tIns="47884" rIns="95770" bIns="478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5163"/>
            <a:ext cx="29067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0" tIns="47884" rIns="95770" bIns="47884" numCol="1" anchor="b" anchorCtr="0" compatLnSpc="1">
            <a:prstTxWarp prst="textNoShape">
              <a:avLst/>
            </a:prstTxWarp>
          </a:bodyPr>
          <a:lstStyle>
            <a:lvl1pPr defTabSz="957952">
              <a:defRPr sz="13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7300" y="9555163"/>
            <a:ext cx="29067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70" tIns="47884" rIns="95770" bIns="47884" numCol="1" anchor="b" anchorCtr="0" compatLnSpc="1">
            <a:prstTxWarp prst="textNoShape">
              <a:avLst/>
            </a:prstTxWarp>
          </a:bodyPr>
          <a:lstStyle>
            <a:lvl1pPr algn="r" defTabSz="957952">
              <a:defRPr sz="1300" b="0"/>
            </a:lvl1pPr>
          </a:lstStyle>
          <a:p>
            <a:pPr>
              <a:defRPr/>
            </a:pPr>
            <a:fld id="{B915AFB1-7C76-4A43-B735-E1BB25796E1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402FCA9-F497-4259-9D19-51BBD312023F}" type="slidenum">
              <a:rPr lang="fr-FR" smtClean="0"/>
              <a:pPr defTabSz="955675"/>
              <a:t>1</a:t>
            </a:fld>
            <a:endParaRPr lang="fr-FR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5B605F8-A6F9-4012-8A35-EBDE5AE254A3}" type="slidenum">
              <a:rPr lang="fr-FR" smtClean="0"/>
              <a:pPr defTabSz="955675"/>
              <a:t>10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CC702276-24BD-49FC-A065-437FEBF273BA}" type="slidenum">
              <a:rPr lang="fr-FR" smtClean="0"/>
              <a:pPr defTabSz="955675"/>
              <a:t>11</a:t>
            </a:fld>
            <a:endParaRPr lang="fr-F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844E33F3-61B6-435C-95C8-399BBC9322AF}" type="slidenum">
              <a:rPr lang="fr-FR" smtClean="0"/>
              <a:pPr defTabSz="955675"/>
              <a:t>12</a:t>
            </a:fld>
            <a:endParaRPr lang="fr-FR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135ECF42-8514-45EB-84B7-E166D32E4718}" type="slidenum">
              <a:rPr lang="fr-FR" smtClean="0"/>
              <a:pPr defTabSz="955675"/>
              <a:t>13</a:t>
            </a:fld>
            <a:endParaRPr lang="fr-F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8670394C-E9E1-4021-BDE0-8742F7117CA8}" type="slidenum">
              <a:rPr lang="fr-FR" smtClean="0"/>
              <a:pPr defTabSz="955675"/>
              <a:t>14</a:t>
            </a:fld>
            <a:endParaRPr lang="fr-FR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29F5ED64-70A3-458E-A19E-9B36A2A7682E}" type="slidenum">
              <a:rPr lang="fr-FR" smtClean="0"/>
              <a:pPr defTabSz="955675"/>
              <a:t>15</a:t>
            </a:fld>
            <a:endParaRPr lang="fr-F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801BA8C9-0776-4B30-A007-1265F003BFCE}" type="slidenum">
              <a:rPr lang="fr-FR" smtClean="0"/>
              <a:pPr defTabSz="955675"/>
              <a:t>16</a:t>
            </a:fld>
            <a:endParaRPr lang="fr-FR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123293A-DFCE-40C9-8444-A0069D1D6EEA}" type="slidenum">
              <a:rPr lang="fr-FR" smtClean="0"/>
              <a:pPr defTabSz="955675"/>
              <a:t>17</a:t>
            </a:fld>
            <a:endParaRPr lang="fr-F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7F0CCF5A-D998-4B38-8A1A-CD87B02F747B}" type="slidenum">
              <a:rPr lang="fr-FR" smtClean="0"/>
              <a:pPr defTabSz="955675"/>
              <a:t>18</a:t>
            </a:fld>
            <a:endParaRPr lang="fr-F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A2EB93BE-265B-4A5F-8B05-089DA3CC65E9}" type="slidenum">
              <a:rPr lang="fr-FR" smtClean="0"/>
              <a:pPr defTabSz="955675"/>
              <a:t>19</a:t>
            </a:fld>
            <a:endParaRPr lang="fr-FR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D26BCBE-B3F9-42B5-914B-BEA9A4FBCA42}" type="slidenum">
              <a:rPr lang="fr-FR" smtClean="0"/>
              <a:pPr defTabSz="955675"/>
              <a:t>2</a:t>
            </a:fld>
            <a:endParaRPr lang="fr-F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32C5EDB9-1DEF-4C95-844F-59799B52BE52}" type="slidenum">
              <a:rPr lang="fr-FR" smtClean="0"/>
              <a:pPr defTabSz="955675"/>
              <a:t>20</a:t>
            </a:fld>
            <a:endParaRPr lang="fr-FR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F62BFC62-5D59-4680-A11A-90E09ECACF4F}" type="slidenum">
              <a:rPr lang="fr-FR" smtClean="0"/>
              <a:pPr defTabSz="955675"/>
              <a:t>21</a:t>
            </a:fld>
            <a:endParaRPr lang="fr-FR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60A36433-3C30-4B94-9908-7F67D1EC18AE}" type="slidenum">
              <a:rPr lang="fr-FR" smtClean="0"/>
              <a:pPr defTabSz="955675"/>
              <a:t>22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AB8BDB4E-845C-4168-883E-CD86ACD1C921}" type="slidenum">
              <a:rPr lang="fr-FR" smtClean="0"/>
              <a:pPr defTabSz="955675"/>
              <a:t>23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730B9518-6AC9-4316-AF4D-FCC2BE33DD2F}" type="slidenum">
              <a:rPr lang="fr-FR" smtClean="0"/>
              <a:pPr defTabSz="955675"/>
              <a:t>24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D2464631-FEA8-4183-A66D-E8977BD7BE38}" type="slidenum">
              <a:rPr lang="fr-FR" smtClean="0"/>
              <a:pPr defTabSz="955675"/>
              <a:t>25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801B0941-1CC2-44D9-B382-EF84B8E9211B}" type="slidenum">
              <a:rPr lang="fr-FR" smtClean="0"/>
              <a:pPr defTabSz="955675"/>
              <a:t>26</a:t>
            </a:fld>
            <a:endParaRPr lang="fr-FR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596A32B3-AAAF-4A88-8FD7-7486D7E83B01}" type="slidenum">
              <a:rPr lang="fr-FR" smtClean="0"/>
              <a:pPr defTabSz="955675"/>
              <a:t>27</a:t>
            </a:fld>
            <a:endParaRPr lang="fr-FR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97BB9B78-4866-43C2-A953-763C9419EE9B}" type="slidenum">
              <a:rPr lang="fr-FR" smtClean="0"/>
              <a:pPr defTabSz="955675"/>
              <a:t>28</a:t>
            </a:fld>
            <a:endParaRPr lang="fr-FR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EBE88856-711E-401E-9C54-774AB62BB8D6}" type="slidenum">
              <a:rPr lang="fr-FR" smtClean="0"/>
              <a:pPr defTabSz="955675"/>
              <a:t>29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D9D8F6CB-194B-46A3-8DA0-DA906C0CFF3C}" type="slidenum">
              <a:rPr lang="fr-FR" smtClean="0"/>
              <a:pPr defTabSz="955675"/>
              <a:t>3</a:t>
            </a:fld>
            <a:endParaRPr lang="fr-F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14BE02E3-5C79-444A-AF44-464CCE3D0B3E}" type="slidenum">
              <a:rPr lang="fr-FR" smtClean="0"/>
              <a:pPr defTabSz="955675"/>
              <a:t>30</a:t>
            </a:fld>
            <a:endParaRPr lang="fr-FR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79931F2C-5C6D-4AD0-A45A-A52283851563}" type="slidenum">
              <a:rPr lang="fr-FR" smtClean="0"/>
              <a:pPr defTabSz="955675"/>
              <a:t>4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EB8B7EB6-721F-4426-B065-57DFF68E4FC3}" type="slidenum">
              <a:rPr lang="fr-FR" smtClean="0"/>
              <a:pPr defTabSz="955675"/>
              <a:t>5</a:t>
            </a:fld>
            <a:endParaRPr lang="fr-F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FB790553-675B-4165-B2C1-D98B6689B83F}" type="slidenum">
              <a:rPr lang="fr-FR" smtClean="0"/>
              <a:pPr defTabSz="955675"/>
              <a:t>6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871138B5-CCC2-454C-89D4-3D2851F77520}" type="slidenum">
              <a:rPr lang="fr-FR" smtClean="0"/>
              <a:pPr defTabSz="955675"/>
              <a:t>7</a:t>
            </a:fld>
            <a:endParaRPr lang="fr-F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E8F6A3C8-C9AF-4155-9C6E-C69B3B919CFF}" type="slidenum">
              <a:rPr lang="fr-FR" smtClean="0"/>
              <a:pPr defTabSz="955675"/>
              <a:t>8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0C95B6F6-16DC-477E-9071-6C7FA8B9CAC9}" type="slidenum">
              <a:rPr lang="fr-FR" smtClean="0"/>
              <a:pPr defTabSz="955675"/>
              <a:t>9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  <a:ln>
            <a:solidFill>
              <a:schemeClr val="tx1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32138" y="6619875"/>
            <a:ext cx="2895600" cy="238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631B-6F70-4727-B32F-79650FA6B15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-100013"/>
            <a:ext cx="2171700" cy="6226176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0" y="-100013"/>
            <a:ext cx="6362700" cy="6226176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D35D0-E455-4A4C-9590-84E1DCFBC5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0013"/>
            <a:ext cx="8229600" cy="11255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9F029-736B-481B-82B5-60DB712A6F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00013"/>
            <a:ext cx="8229600" cy="1125538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557338"/>
            <a:ext cx="4038600" cy="22082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17950"/>
            <a:ext cx="4038600" cy="22082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39362-E8A7-45C4-B3A7-4DB33A36A0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A30F3-43E7-4005-9247-B97FCEF9911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EB3C0-1934-4804-9245-C090B16C85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216F3-E08B-4C99-8F53-9A039F53BF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70385-E95B-4F94-AAB2-4A3DD849AD5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BDB5-9E86-4D3E-BFF0-D93FCCF14AD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C51A7-77F2-44A9-8986-ECBCD6FC3F2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81094-80D5-4C3F-B232-EAA0FFB4BD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Fondfich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9ABC-6A17-4F7C-AFE3-804E41A7435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ond diaporama dopag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-100013"/>
            <a:ext cx="82296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57338"/>
            <a:ext cx="822960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619875"/>
            <a:ext cx="2895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/>
            </a:lvl1pPr>
          </a:lstStyle>
          <a:p>
            <a:pPr>
              <a:defRPr/>
            </a:pPr>
            <a:r>
              <a:rPr lang="fr-FR"/>
              <a:t>Le sport pour la santé - Ed. 10/2011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8713" y="3294063"/>
            <a:ext cx="4651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fld id="{CF867D46-2848-44C2-877F-D4175FEC4B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8783638" y="3284538"/>
            <a:ext cx="360362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4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›"/>
        <a:defRPr>
          <a:solidFill>
            <a:schemeClr val="tx1"/>
          </a:solidFill>
          <a:latin typeface="Arial Narrow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1600">
          <a:solidFill>
            <a:schemeClr val="tx1"/>
          </a:solidFill>
          <a:latin typeface="Arial Narrow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–"/>
        <a:defRPr sz="1400">
          <a:solidFill>
            <a:schemeClr val="tx1"/>
          </a:solidFill>
          <a:latin typeface="Arial Narrow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»"/>
        <a:defRPr sz="1400">
          <a:solidFill>
            <a:schemeClr val="tx1"/>
          </a:solidFill>
          <a:latin typeface="Arial Narrow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»"/>
        <a:defRPr sz="1400">
          <a:solidFill>
            <a:schemeClr val="tx1"/>
          </a:solidFill>
          <a:latin typeface="Arial Narrow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»"/>
        <a:defRPr sz="1400">
          <a:solidFill>
            <a:schemeClr val="tx1"/>
          </a:solidFill>
          <a:latin typeface="Arial Narrow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»"/>
        <a:defRPr sz="1400">
          <a:solidFill>
            <a:schemeClr val="tx1"/>
          </a:solidFill>
          <a:latin typeface="Arial Narrow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»"/>
        <a:defRPr sz="1400">
          <a:solidFill>
            <a:schemeClr val="tx1"/>
          </a:solidFill>
          <a:latin typeface="Arial Narrow" pitchFamily="34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C:\Users\martine\Desktop\CNOSF\CNOSF%20diaporama%202011-1011\diaporama%202015\PNG\CNOSF_LOGO_INSTIT_RVB.jpg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/C:\Users\martine\Desktop\CNOSF\CNOSF%20diaporama%202011-1011\diaporama%202015\PNG\P40-CNOSF%202015.png" TargetMode="External"/><Relationship Id="rId5" Type="http://schemas.openxmlformats.org/officeDocument/2006/relationships/image" Target="../media/image15.png"/><Relationship Id="rId4" Type="http://schemas.openxmlformats.org/officeDocument/2006/relationships/image" Target="file:///C:\Users\martine\Desktop\CNOSF\CNOSF%20diaporama%202011-1011\diaporama%202015\PNG\P39-CNOSF%202015.p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rtine\Desktop\CNOSF\CNOSF%20diaporama%202011-1011\diaporama%202015\PNG\P41-CNOSF%202015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1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4288" y="2781300"/>
            <a:ext cx="4033837" cy="1008063"/>
          </a:xfrm>
          <a:noFill/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fr-FR" smtClean="0"/>
              <a:t>Le dopage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diaporama</a:t>
            </a:r>
            <a:br>
              <a:rPr lang="fr-FR" smtClean="0"/>
            </a:br>
            <a:r>
              <a:rPr lang="fr-FR" smtClean="0"/>
              <a:t>« Le Sport pour la Santé »</a:t>
            </a:r>
            <a:br>
              <a:rPr lang="fr-FR" smtClean="0"/>
            </a:br>
            <a:endParaRPr lang="fr-FR" smtClean="0"/>
          </a:p>
        </p:txBody>
      </p:sp>
      <p:pic>
        <p:nvPicPr>
          <p:cNvPr id="15366" name="Picture 9" descr="logo-afld-quadrid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5940425"/>
            <a:ext cx="2232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Image 8" descr="logo_msjsva_bleu_secretariat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2678113"/>
            <a:ext cx="904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NOSF_LOGO_INSTIT_RVB.jpg" descr="C:\Users\martine\Desktop\CNOSF\CNOSF diaporama 2011-1011\diaporama 2015\PNG\CNOSF_LOGO_INSTIT_RVB.jp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360000" y="360000"/>
            <a:ext cx="1249680" cy="1249680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acteurs et leur rôle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/>
            <a:r>
              <a:rPr lang="fr-FR" smtClean="0"/>
              <a:t>Le Ministère chargé des Sports 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En France, l’État a créé une administration spécifique chargée des sports, ce qui lui permet d’assumer ses fonctions régaliennes dans l’ensemble des domaines où le sport et ses pratiquants sont concernés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Missions en matière de lutte et de prévention contre le dopage :</a:t>
            </a:r>
          </a:p>
          <a:p>
            <a:pPr lvl="2" eaLnBrk="1" hangingPunct="1"/>
            <a:r>
              <a:rPr lang="fr-FR" smtClean="0"/>
              <a:t>Prévention</a:t>
            </a:r>
          </a:p>
          <a:p>
            <a:pPr lvl="3" eaLnBrk="1" hangingPunct="1"/>
            <a:r>
              <a:rPr lang="fr-FR" smtClean="0"/>
              <a:t>Actions des DRDJS</a:t>
            </a:r>
          </a:p>
          <a:p>
            <a:pPr lvl="3" eaLnBrk="1" hangingPunct="1"/>
            <a:r>
              <a:rPr lang="fr-FR" smtClean="0"/>
              <a:t>Actions avec la Mission médicale et sport santé du CNOSF</a:t>
            </a:r>
          </a:p>
          <a:p>
            <a:pPr lvl="3" eaLnBrk="1" hangingPunct="1"/>
            <a:r>
              <a:rPr lang="fr-FR" smtClean="0"/>
              <a:t>Action avec le N° Vert Ecoute Dopage</a:t>
            </a:r>
          </a:p>
          <a:p>
            <a:pPr lvl="3" eaLnBrk="1" hangingPunct="1"/>
            <a:r>
              <a:rPr lang="fr-FR" smtClean="0"/>
              <a:t>Antennes médicales de prévention du dopage</a:t>
            </a:r>
          </a:p>
        </p:txBody>
      </p:sp>
      <p:pic>
        <p:nvPicPr>
          <p:cNvPr id="24581" name="Picture 6" descr="ecoute dop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4149725"/>
            <a:ext cx="18732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CA3FBB70-51B0-42A5-93F4-FCEC015434C5}" type="slidenum">
              <a:rPr lang="fr-FR" sz="1400" b="0"/>
              <a:pPr algn="ctr"/>
              <a:t>10</a:t>
            </a:fld>
            <a:endParaRPr lang="fr-FR" sz="1400" b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6" descr="37 bi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792"/>
          <a:stretch>
            <a:fillRect/>
          </a:stretch>
        </p:blipFill>
        <p:spPr bwMode="auto">
          <a:xfrm>
            <a:off x="3780000" y="3060000"/>
            <a:ext cx="3894582" cy="382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acteurs et leur rôle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3" y="1548000"/>
            <a:ext cx="8229600" cy="4568825"/>
          </a:xfrm>
        </p:spPr>
        <p:txBody>
          <a:bodyPr/>
          <a:lstStyle/>
          <a:p>
            <a:pPr eaLnBrk="1" hangingPunct="1"/>
            <a:r>
              <a:rPr lang="fr-FR" dirty="0" smtClean="0"/>
              <a:t>L’Agence Française de Lutte contre le Dopage (AFLD)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Autorité publique indépendante, elle a été créée par la loi du 5 avril 2006 relative </a:t>
            </a:r>
            <a:br>
              <a:rPr lang="fr-FR" dirty="0" smtClean="0"/>
            </a:br>
            <a:r>
              <a:rPr lang="fr-FR" dirty="0" smtClean="0"/>
              <a:t>à la lutte contre le dopage et à la protection de la santé des sportifs. Un décret </a:t>
            </a:r>
            <a:br>
              <a:rPr lang="fr-FR" dirty="0" smtClean="0"/>
            </a:br>
            <a:r>
              <a:rPr lang="fr-FR" dirty="0" smtClean="0"/>
              <a:t>du 29 septembre 2006 l’a fait naître le 1</a:t>
            </a:r>
            <a:r>
              <a:rPr lang="fr-FR" baseline="30000" dirty="0" smtClean="0"/>
              <a:t>er</a:t>
            </a:r>
            <a:r>
              <a:rPr lang="fr-FR" dirty="0" smtClean="0"/>
              <a:t> octobre suivant.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Domaines de responsabilités :</a:t>
            </a:r>
          </a:p>
          <a:p>
            <a:pPr lvl="2" eaLnBrk="1" hangingPunct="1"/>
            <a:r>
              <a:rPr lang="fr-FR" dirty="0" smtClean="0"/>
              <a:t>Contrôles antidopage</a:t>
            </a:r>
          </a:p>
          <a:p>
            <a:pPr lvl="2" eaLnBrk="1" hangingPunct="1"/>
            <a:r>
              <a:rPr lang="fr-FR" dirty="0" smtClean="0"/>
              <a:t>Profil biologique</a:t>
            </a:r>
          </a:p>
          <a:p>
            <a:pPr lvl="2" eaLnBrk="1" hangingPunct="1"/>
            <a:r>
              <a:rPr lang="fr-FR" dirty="0" smtClean="0"/>
              <a:t>Analyses</a:t>
            </a:r>
          </a:p>
          <a:p>
            <a:pPr lvl="2" eaLnBrk="1" hangingPunct="1"/>
            <a:r>
              <a:rPr lang="fr-FR" dirty="0" smtClean="0"/>
              <a:t>Pouvoir disciplinaire et AUT</a:t>
            </a:r>
          </a:p>
          <a:p>
            <a:pPr lvl="2" eaLnBrk="1" hangingPunct="1"/>
            <a:r>
              <a:rPr lang="fr-FR" dirty="0" smtClean="0"/>
              <a:t>Prévention</a:t>
            </a:r>
          </a:p>
          <a:p>
            <a:pPr lvl="2" eaLnBrk="1" hangingPunct="1"/>
            <a:r>
              <a:rPr lang="fr-FR" dirty="0" smtClean="0"/>
              <a:t>Recherche</a:t>
            </a:r>
          </a:p>
          <a:p>
            <a:pPr lvl="2" eaLnBrk="1" hangingPunct="1"/>
            <a:r>
              <a:rPr lang="fr-FR" dirty="0" smtClean="0"/>
              <a:t>Action internationale ou </a:t>
            </a:r>
            <a:br>
              <a:rPr lang="fr-FR" dirty="0" smtClean="0"/>
            </a:br>
            <a:r>
              <a:rPr lang="fr-FR" dirty="0" smtClean="0"/>
              <a:t>en tant qu'instance consultative</a:t>
            </a:r>
          </a:p>
        </p:txBody>
      </p:sp>
      <p:sp>
        <p:nvSpPr>
          <p:cNvPr id="25606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179EB9A-E3AA-4ACA-9893-D40ED4821F7C}" type="slidenum">
              <a:rPr lang="fr-FR" sz="1400" b="0"/>
              <a:pPr algn="ctr"/>
              <a:t>11</a:t>
            </a:fld>
            <a:endParaRPr lang="fr-FR" sz="1400" b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code mondial antidopage</a:t>
            </a:r>
          </a:p>
        </p:txBody>
      </p:sp>
      <p:sp>
        <p:nvSpPr>
          <p:cNvPr id="2662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C’est la définition de la politique de protection de la santé </a:t>
            </a:r>
            <a:br>
              <a:rPr lang="fr-FR" smtClean="0"/>
            </a:br>
            <a:r>
              <a:rPr lang="fr-FR" smtClean="0"/>
              <a:t>des sportifs qui contribue à la régulation des actions </a:t>
            </a:r>
            <a:br>
              <a:rPr lang="fr-FR" smtClean="0"/>
            </a:br>
            <a:r>
              <a:rPr lang="fr-FR" smtClean="0"/>
              <a:t>de la lutte contre le dopage.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La liste des interdictions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Autorisation d’usage à des fins thérapeutiques (AUT)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La procédure AUT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Les substances spécifiées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Le programme de surveillance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  <a:buFont typeface="Arial Narrow" pitchFamily="34" charset="0"/>
              <a:buChar char="›"/>
            </a:pPr>
            <a:r>
              <a:rPr lang="fr-FR" smtClean="0"/>
              <a:t>Passeport biologique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</p:txBody>
      </p:sp>
      <p:sp>
        <p:nvSpPr>
          <p:cNvPr id="26629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A7919300-1E97-43E5-B089-6F9DE88F1678}" type="slidenum">
              <a:rPr lang="fr-FR" sz="1400" b="0"/>
              <a:pPr algn="ctr"/>
              <a:t>12</a:t>
            </a:fld>
            <a:endParaRPr lang="fr-FR" sz="1400"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/>
            <a:r>
              <a:rPr lang="fr-FR" dirty="0" smtClean="0"/>
              <a:t>Agents anabolisants</a:t>
            </a:r>
          </a:p>
          <a:p>
            <a:pPr lvl="4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Utilisés pour :</a:t>
            </a:r>
          </a:p>
          <a:p>
            <a:pPr lvl="2" eaLnBrk="1" hangingPunct="1"/>
            <a:r>
              <a:rPr lang="fr-FR" dirty="0" smtClean="0"/>
              <a:t>Le développement de la masse musculaire (effet anabolisant) pour gagner en force,</a:t>
            </a:r>
            <a:br>
              <a:rPr lang="fr-FR" dirty="0" smtClean="0"/>
            </a:br>
            <a:r>
              <a:rPr lang="fr-FR" dirty="0" smtClean="0"/>
              <a:t>en vitesse ou en puissance</a:t>
            </a:r>
          </a:p>
          <a:p>
            <a:pPr lvl="2" eaLnBrk="1" hangingPunct="1"/>
            <a:r>
              <a:rPr lang="fr-FR" dirty="0" smtClean="0"/>
              <a:t> L’amélioration de l’endurance, de la charge d’entraînement physique, de la volonté,</a:t>
            </a:r>
            <a:br>
              <a:rPr lang="fr-FR" dirty="0" smtClean="0"/>
            </a:br>
            <a:r>
              <a:rPr lang="fr-FR" dirty="0" smtClean="0"/>
              <a:t>de la vitesse de guérison après une blessure (musculaire) et la sensation d’être </a:t>
            </a:r>
            <a:br>
              <a:rPr lang="fr-FR" dirty="0" smtClean="0"/>
            </a:br>
            <a:r>
              <a:rPr lang="fr-FR" dirty="0" smtClean="0"/>
              <a:t>“bien dans sa peau”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Risques liés à l’utilisation :	</a:t>
            </a:r>
          </a:p>
          <a:p>
            <a:pPr lvl="2" eaLnBrk="1" hangingPunct="1"/>
            <a:r>
              <a:rPr lang="fr-FR" dirty="0" smtClean="0"/>
              <a:t>Trouble du comportement, agressivité</a:t>
            </a:r>
          </a:p>
          <a:p>
            <a:pPr lvl="2" eaLnBrk="1" hangingPunct="1"/>
            <a:r>
              <a:rPr lang="fr-FR" dirty="0" smtClean="0"/>
              <a:t>Rupture tendineuse, déchirure musculaire</a:t>
            </a:r>
          </a:p>
          <a:p>
            <a:pPr lvl="2" eaLnBrk="1" hangingPunct="1"/>
            <a:r>
              <a:rPr lang="fr-FR" dirty="0" smtClean="0"/>
              <a:t>Cancer du foie</a:t>
            </a:r>
          </a:p>
          <a:p>
            <a:pPr lvl="2" eaLnBrk="1" hangingPunct="1"/>
            <a:r>
              <a:rPr lang="fr-FR" dirty="0" smtClean="0"/>
              <a:t>Arrêt de la croissance</a:t>
            </a:r>
          </a:p>
          <a:p>
            <a:pPr lvl="2" eaLnBrk="1" hangingPunct="1"/>
            <a:r>
              <a:rPr lang="fr-FR" dirty="0" smtClean="0"/>
              <a:t>Développement de la pilosité, perturbation des cycles menstruels, infertilité (pour les femmes)</a:t>
            </a:r>
          </a:p>
          <a:p>
            <a:pPr lvl="2" eaLnBrk="1" hangingPunct="1"/>
            <a:r>
              <a:rPr lang="fr-FR" dirty="0" smtClean="0"/>
              <a:t>Atrophie des testicules, lésions de la prostate, impuissance et infertilité (pour les hommes)</a:t>
            </a:r>
          </a:p>
        </p:txBody>
      </p:sp>
      <p:sp>
        <p:nvSpPr>
          <p:cNvPr id="27653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C1CF2644-D615-4B76-9F69-680E9C54BDEB}" type="slidenum">
              <a:rPr lang="fr-FR" sz="1400" b="0"/>
              <a:pPr algn="ctr"/>
              <a:t>13</a:t>
            </a:fld>
            <a:endParaRPr lang="fr-FR" sz="1400" b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Hormones peptidiques, facteurs de croissance et substances apparentées : cas de l’hormone de croissance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L’hormone de croissance est responsable de la croissance du squelette, des organes </a:t>
            </a:r>
            <a:br>
              <a:rPr lang="fr-FR" smtClean="0"/>
            </a:br>
            <a:r>
              <a:rPr lang="fr-FR" smtClean="0"/>
              <a:t>et des muscles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A usage répété, elle permettrait une amélioration de la force et de la vitesse </a:t>
            </a:r>
            <a:br>
              <a:rPr lang="fr-FR" smtClean="0"/>
            </a:br>
            <a:r>
              <a:rPr lang="fr-FR" smtClean="0"/>
              <a:t>de contraction musculaire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Risques liés à l’utilisation :	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Croissance anormale des organes	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Hypertrophie osseuse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Déformation irréversible des os plats : faciès chevalin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Hypertension et insuffisance cardiaque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Diabète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Maladie de Creutzfeldt-Jakob (d'origine douteuse)</a:t>
            </a:r>
          </a:p>
        </p:txBody>
      </p:sp>
      <p:sp>
        <p:nvSpPr>
          <p:cNvPr id="28677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38DE5CE-BF95-4F02-BA4D-A73A9B031084}" type="slidenum">
              <a:rPr lang="fr-FR" sz="1400" b="0"/>
              <a:pPr algn="ctr"/>
              <a:t>14</a:t>
            </a:fld>
            <a:endParaRPr lang="fr-FR" sz="1400" b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/>
            <a:r>
              <a:rPr lang="fr-FR" smtClean="0"/>
              <a:t>Hormones peptidiques, facteurs de croissance et substances apparentées : cas de l’Erythropoïetine (EPO)</a:t>
            </a:r>
          </a:p>
          <a:p>
            <a:pPr eaLnBrk="1" hangingPunct="1"/>
            <a:endParaRPr lang="fr-FR" smtClean="0"/>
          </a:p>
          <a:p>
            <a:pPr lvl="1" eaLnBrk="1" hangingPunct="1"/>
            <a:r>
              <a:rPr lang="fr-FR" smtClean="0"/>
              <a:t>La prise d’EPO vise à améliorer le transport d’oxygène vers les muscles, permettant l’augmentation de la durée d’entraînement (en repoussant dans le temps la sensation de fatigue) et la diminution de la durée de récupération</a:t>
            </a:r>
          </a:p>
          <a:p>
            <a:pPr lvl="1" eaLnBrk="1" hangingPunct="1">
              <a:buFont typeface="Arial" charset="0"/>
              <a:buNone/>
            </a:pPr>
            <a:endParaRPr lang="fr-FR" smtClean="0"/>
          </a:p>
          <a:p>
            <a:pPr lvl="1" eaLnBrk="1" hangingPunct="1"/>
            <a:r>
              <a:rPr lang="fr-FR" smtClean="0"/>
              <a:t>Risques liés à l’utilisation :</a:t>
            </a:r>
          </a:p>
          <a:p>
            <a:pPr lvl="1" eaLnBrk="1" hangingPunct="1"/>
            <a:endParaRPr lang="fr-FR" smtClean="0"/>
          </a:p>
          <a:p>
            <a:pPr lvl="2" eaLnBrk="1" hangingPunct="1"/>
            <a:r>
              <a:rPr lang="fr-FR" smtClean="0"/>
              <a:t>Obstruction des vaisseaux sanguins due à l’augmentation de la viscosité du sang </a:t>
            </a:r>
            <a:br>
              <a:rPr lang="fr-FR" smtClean="0"/>
            </a:br>
            <a:r>
              <a:rPr lang="fr-FR" smtClean="0"/>
              <a:t>et à une diminution de la fluidité sanguine</a:t>
            </a:r>
          </a:p>
          <a:p>
            <a:pPr lvl="2" eaLnBrk="1" hangingPunct="1"/>
            <a:r>
              <a:rPr lang="fr-FR" smtClean="0"/>
              <a:t>Arrêt cardiaque pouvant entraîner la mort</a:t>
            </a:r>
          </a:p>
        </p:txBody>
      </p:sp>
      <p:sp>
        <p:nvSpPr>
          <p:cNvPr id="29701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1118C891-312A-4B13-A635-4E7518A70803}" type="slidenum">
              <a:rPr lang="fr-FR" sz="1400" b="0"/>
              <a:pPr algn="ctr"/>
              <a:t>15</a:t>
            </a:fld>
            <a:endParaRPr lang="fr-FR" sz="1400" b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pic>
        <p:nvPicPr>
          <p:cNvPr id="30723" name="Picture 4" descr="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B855"/>
              </a:clrFrom>
              <a:clrTo>
                <a:srgbClr val="F6B855">
                  <a:alpha val="0"/>
                </a:srgbClr>
              </a:clrTo>
            </a:clrChange>
          </a:blip>
          <a:srcRect l="18579"/>
          <a:stretch>
            <a:fillRect/>
          </a:stretch>
        </p:blipFill>
        <p:spPr bwMode="auto">
          <a:xfrm>
            <a:off x="0" y="4365625"/>
            <a:ext cx="155257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9300" y="1557338"/>
            <a:ext cx="8229600" cy="4967287"/>
          </a:xfrm>
        </p:spPr>
        <p:txBody>
          <a:bodyPr/>
          <a:lstStyle/>
          <a:p>
            <a:pPr eaLnBrk="1" hangingPunct="1"/>
            <a:r>
              <a:rPr lang="fr-FR" smtClean="0"/>
              <a:t>Hormones peptidiques, facteurs de croissance et substances apparentées </a:t>
            </a:r>
          </a:p>
          <a:p>
            <a:pPr eaLnBrk="1" hangingPunct="1"/>
            <a:r>
              <a:rPr lang="fr-FR" smtClean="0"/>
              <a:t>Autres hormones</a:t>
            </a:r>
          </a:p>
          <a:p>
            <a:pPr eaLnBrk="1" hangingPunct="1"/>
            <a:endParaRPr lang="fr-FR" smtClean="0"/>
          </a:p>
          <a:p>
            <a:pPr lvl="1" eaLnBrk="1" hangingPunct="1"/>
            <a:r>
              <a:rPr lang="fr-FR" smtClean="0"/>
              <a:t>Gonadotrophine chorionique (hCG)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Gonadotrophines hypophysaires et synthétiques (LH)	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Insuline	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Corticotrophines</a:t>
            </a:r>
          </a:p>
        </p:txBody>
      </p:sp>
      <p:sp>
        <p:nvSpPr>
          <p:cNvPr id="30726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E0E5887F-2593-41F8-9CFE-C021DCA2AF7C}" type="slidenum">
              <a:rPr lang="fr-FR" sz="1400" b="0"/>
              <a:pPr algn="ctr"/>
              <a:t>16</a:t>
            </a:fld>
            <a:endParaRPr lang="fr-FR" sz="1400" b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/>
            <a:r>
              <a:rPr lang="fr-FR" smtClean="0"/>
              <a:t>Bêta-2 Agonistes</a:t>
            </a:r>
          </a:p>
          <a:p>
            <a:pPr lvl="4" eaLnBrk="1" hangingPunct="1"/>
            <a:endParaRPr lang="fr-FR" smtClean="0"/>
          </a:p>
          <a:p>
            <a:pPr lvl="1" eaLnBrk="1" hangingPunct="1"/>
            <a:r>
              <a:rPr lang="fr-FR" smtClean="0"/>
              <a:t>Utilisés pour :</a:t>
            </a:r>
          </a:p>
          <a:p>
            <a:pPr lvl="1" eaLnBrk="1" hangingPunct="1"/>
            <a:endParaRPr lang="fr-FR" smtClean="0"/>
          </a:p>
          <a:p>
            <a:pPr lvl="2" eaLnBrk="1" hangingPunct="1"/>
            <a:r>
              <a:rPr lang="fr-FR" smtClean="0"/>
              <a:t>une augmentation de la fréquence cardiaque et un relâchement des muscles bronchiques </a:t>
            </a:r>
            <a:br>
              <a:rPr lang="fr-FR" smtClean="0"/>
            </a:br>
            <a:r>
              <a:rPr lang="fr-FR" smtClean="0"/>
              <a:t>et utérins</a:t>
            </a:r>
          </a:p>
          <a:p>
            <a:pPr lvl="2" eaLnBrk="1" hangingPunct="1"/>
            <a:r>
              <a:rPr lang="fr-FR" smtClean="0"/>
              <a:t>leur vertu anabolisante (à des doses très supérieures aux doses thérapeutiques)</a:t>
            </a:r>
          </a:p>
          <a:p>
            <a:pPr lvl="4" eaLnBrk="1" hangingPunct="1"/>
            <a:endParaRPr lang="fr-FR" i="1" smtClean="0"/>
          </a:p>
          <a:p>
            <a:pPr lvl="1" eaLnBrk="1" hangingPunct="1"/>
            <a:r>
              <a:rPr lang="fr-FR" smtClean="0"/>
              <a:t>Risques liés à l’utilisation :</a:t>
            </a:r>
          </a:p>
          <a:p>
            <a:pPr lvl="1" eaLnBrk="1" hangingPunct="1"/>
            <a:endParaRPr lang="fr-FR" smtClean="0"/>
          </a:p>
          <a:p>
            <a:pPr lvl="2" eaLnBrk="1" hangingPunct="1"/>
            <a:r>
              <a:rPr lang="fr-FR" smtClean="0"/>
              <a:t>Trouble du comportement, agressivité</a:t>
            </a:r>
          </a:p>
          <a:p>
            <a:pPr lvl="2" eaLnBrk="1" hangingPunct="1"/>
            <a:r>
              <a:rPr lang="fr-FR" smtClean="0"/>
              <a:t>Rupture tendineuse, déchirure musculaire</a:t>
            </a:r>
          </a:p>
          <a:p>
            <a:pPr lvl="2" eaLnBrk="1" hangingPunct="1"/>
            <a:r>
              <a:rPr lang="fr-FR" smtClean="0"/>
              <a:t>Cancer du foie</a:t>
            </a:r>
          </a:p>
          <a:p>
            <a:pPr lvl="2" eaLnBrk="1" hangingPunct="1"/>
            <a:r>
              <a:rPr lang="fr-FR" smtClean="0"/>
              <a:t>Pathologie cardiaque</a:t>
            </a:r>
          </a:p>
        </p:txBody>
      </p:sp>
      <p:sp>
        <p:nvSpPr>
          <p:cNvPr id="31749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6D9F6E52-E33C-4F11-9CF9-6DD6C40506B5}" type="slidenum">
              <a:rPr lang="fr-FR" sz="1400" b="0"/>
              <a:pPr algn="ctr"/>
              <a:t>17</a:t>
            </a:fld>
            <a:endParaRPr lang="fr-FR" sz="1400" b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111750"/>
          </a:xfrm>
        </p:spPr>
        <p:txBody>
          <a:bodyPr/>
          <a:lstStyle/>
          <a:p>
            <a:pPr eaLnBrk="1" hangingPunct="1"/>
            <a:r>
              <a:rPr lang="fr-FR" dirty="0" smtClean="0"/>
              <a:t>Antagonistes et modulateurs hormonaux</a:t>
            </a:r>
          </a:p>
          <a:p>
            <a:pPr lvl="4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Les classes suivantes de substances anti-</a:t>
            </a:r>
            <a:r>
              <a:rPr lang="fr-FR" dirty="0" err="1" smtClean="0"/>
              <a:t>oestrogéniques</a:t>
            </a:r>
            <a:r>
              <a:rPr lang="fr-FR" dirty="0" smtClean="0"/>
              <a:t> sont interdites : </a:t>
            </a:r>
          </a:p>
          <a:p>
            <a:pPr lvl="2" eaLnBrk="1" hangingPunct="1"/>
            <a:r>
              <a:rPr lang="fr-FR" dirty="0" smtClean="0"/>
              <a:t>Inhibiteurs d’</a:t>
            </a:r>
            <a:r>
              <a:rPr lang="fr-FR" dirty="0" err="1" smtClean="0"/>
              <a:t>aromatase</a:t>
            </a:r>
            <a:r>
              <a:rPr lang="fr-FR" dirty="0" smtClean="0"/>
              <a:t> </a:t>
            </a:r>
          </a:p>
          <a:p>
            <a:pPr lvl="2" eaLnBrk="1" hangingPunct="1"/>
            <a:r>
              <a:rPr lang="fr-FR" dirty="0" smtClean="0"/>
              <a:t>Modulateurs sélectifs des récepteurs aux </a:t>
            </a:r>
            <a:r>
              <a:rPr lang="fr-FR" dirty="0" err="1" smtClean="0"/>
              <a:t>oestrogènes</a:t>
            </a:r>
            <a:endParaRPr lang="fr-FR" dirty="0" smtClean="0"/>
          </a:p>
          <a:p>
            <a:pPr lvl="2" eaLnBrk="1" hangingPunct="1"/>
            <a:r>
              <a:rPr lang="fr-FR" dirty="0" smtClean="0"/>
              <a:t>Autres composés anti-</a:t>
            </a:r>
            <a:r>
              <a:rPr lang="fr-FR" dirty="0" err="1" smtClean="0"/>
              <a:t>oestrogéniques</a:t>
            </a:r>
            <a:endParaRPr lang="fr-FR" dirty="0" smtClean="0"/>
          </a:p>
          <a:p>
            <a:pPr lvl="2" eaLnBrk="1" hangingPunct="1"/>
            <a:r>
              <a:rPr lang="fr-FR" dirty="0" smtClean="0"/>
              <a:t>Agents modificateurs de(s) la fonction(s) de la </a:t>
            </a:r>
            <a:r>
              <a:rPr lang="fr-FR" dirty="0" err="1" smtClean="0"/>
              <a:t>myostatine</a:t>
            </a:r>
            <a:r>
              <a:rPr lang="fr-FR" dirty="0" smtClean="0"/>
              <a:t>. 		</a:t>
            </a:r>
          </a:p>
          <a:p>
            <a:pPr lvl="1" eaLnBrk="1" hangingPunct="1">
              <a:buFont typeface="Arial" charset="0"/>
              <a:buNone/>
            </a:pPr>
            <a:endParaRPr lang="fr-FR" dirty="0" smtClean="0"/>
          </a:p>
          <a:p>
            <a:pPr lvl="1" eaLnBrk="1" hangingPunct="1"/>
            <a:r>
              <a:rPr lang="fr-FR" dirty="0" smtClean="0"/>
              <a:t>Risques liés à l’utilisation :</a:t>
            </a:r>
          </a:p>
          <a:p>
            <a:pPr lvl="1" eaLnBrk="1" hangingPunct="1"/>
            <a:endParaRPr lang="fr-FR" dirty="0" smtClean="0"/>
          </a:p>
          <a:p>
            <a:pPr lvl="2" eaLnBrk="1" hangingPunct="1"/>
            <a:r>
              <a:rPr lang="fr-FR" dirty="0" smtClean="0"/>
              <a:t>Hyperstimulation ovarienne (pour les femmes)	</a:t>
            </a:r>
          </a:p>
          <a:p>
            <a:pPr lvl="2" eaLnBrk="1" hangingPunct="1"/>
            <a:r>
              <a:rPr lang="fr-FR" dirty="0" smtClean="0"/>
              <a:t>Grossesse multiple	</a:t>
            </a:r>
          </a:p>
          <a:p>
            <a:pPr lvl="2" eaLnBrk="1" hangingPunct="1"/>
            <a:r>
              <a:rPr lang="fr-FR" dirty="0" smtClean="0"/>
              <a:t>Troubles visuels</a:t>
            </a:r>
            <a:r>
              <a:rPr lang="fr-FR" b="1" dirty="0" smtClean="0"/>
              <a:t>	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endParaRPr lang="fr-FR" dirty="0" smtClean="0"/>
          </a:p>
        </p:txBody>
      </p:sp>
      <p:sp>
        <p:nvSpPr>
          <p:cNvPr id="32773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4EE05A1E-9F91-4FF6-AF3F-D7C360FEE727}" type="slidenum">
              <a:rPr lang="fr-FR" sz="1400" b="0"/>
              <a:pPr algn="ctr"/>
              <a:t>18</a:t>
            </a:fld>
            <a:endParaRPr lang="fr-FR" sz="1400" b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/>
            <a:r>
              <a:rPr lang="fr-FR" smtClean="0"/>
              <a:t>Diurétiques et autres produits masquants</a:t>
            </a:r>
          </a:p>
          <a:p>
            <a:pPr lvl="4" eaLnBrk="1" hangingPunct="1"/>
            <a:endParaRPr lang="fr-FR" smtClean="0"/>
          </a:p>
          <a:p>
            <a:pPr lvl="1" eaLnBrk="1" hangingPunct="1"/>
            <a:r>
              <a:rPr lang="fr-FR" smtClean="0"/>
              <a:t>Les diurétiques sont des médicaments favorisant l’excrétion urinaire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Comme produits masquants, ils accélèrent ou retardent l’élimination de substances interdites, par exemple les anabolisants, et permettent ainsi d’avoir des contrôles faussement négatifs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Risques liés à l’utilisation :</a:t>
            </a:r>
          </a:p>
          <a:p>
            <a:pPr lvl="1" eaLnBrk="1" hangingPunct="1"/>
            <a:endParaRPr lang="fr-FR" smtClean="0"/>
          </a:p>
          <a:p>
            <a:pPr lvl="2" eaLnBrk="1" hangingPunct="1"/>
            <a:r>
              <a:rPr lang="fr-FR" smtClean="0"/>
              <a:t>Déshydratation, problèmes rénaux</a:t>
            </a:r>
          </a:p>
          <a:p>
            <a:pPr lvl="2" eaLnBrk="1" hangingPunct="1"/>
            <a:r>
              <a:rPr lang="fr-FR" smtClean="0"/>
              <a:t>Trouble du rythme cardiaque</a:t>
            </a:r>
          </a:p>
          <a:p>
            <a:pPr lvl="2" eaLnBrk="1" hangingPunct="1"/>
            <a:r>
              <a:rPr lang="fr-FR" smtClean="0"/>
              <a:t>Hyperglycémie</a:t>
            </a:r>
          </a:p>
          <a:p>
            <a:pPr lvl="2" eaLnBrk="1" hangingPunct="1"/>
            <a:endParaRPr lang="fr-FR" smtClean="0"/>
          </a:p>
          <a:p>
            <a:pPr lvl="2" eaLnBrk="1" hangingPunct="1"/>
            <a:endParaRPr lang="fr-FR" smtClean="0"/>
          </a:p>
        </p:txBody>
      </p:sp>
      <p:sp>
        <p:nvSpPr>
          <p:cNvPr id="33797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29554CBD-8329-442E-8C1A-1714E7CA3A26}" type="slidenum">
              <a:rPr lang="fr-FR" sz="1400" b="0"/>
              <a:pPr algn="ctr"/>
              <a:t>19</a:t>
            </a:fld>
            <a:endParaRPr lang="fr-FR" sz="1400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1638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réglementation de la lutte contre le dopage en France</a:t>
            </a:r>
          </a:p>
        </p:txBody>
      </p:sp>
      <p:sp>
        <p:nvSpPr>
          <p:cNvPr id="10257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defRPr/>
            </a:pPr>
            <a:endParaRPr lang="fr-FR" sz="2000" dirty="0" smtClean="0"/>
          </a:p>
          <a:p>
            <a:pPr eaLnBrk="1" hangingPunct="1">
              <a:defRPr/>
            </a:pPr>
            <a:r>
              <a:rPr lang="fr-FR" sz="2000" dirty="0" smtClean="0"/>
              <a:t>La loi du 5 avril 2006 codifiée dans le Code du sport avec trois objectifs :</a:t>
            </a:r>
          </a:p>
          <a:p>
            <a:pPr eaLnBrk="1" hangingPunct="1">
              <a:defRPr/>
            </a:pPr>
            <a:endParaRPr lang="fr-FR" sz="2000" dirty="0" smtClean="0"/>
          </a:p>
          <a:p>
            <a:pPr lvl="1" eaLnBrk="1" hangingPunct="1">
              <a:defRPr/>
            </a:pPr>
            <a:r>
              <a:rPr lang="fr-FR" dirty="0" smtClean="0"/>
              <a:t>Harmonisation du dispositif national avec le Code mondial antidopage</a:t>
            </a:r>
          </a:p>
          <a:p>
            <a:pPr lvl="1" eaLnBrk="1" hangingPunct="1">
              <a:defRPr/>
            </a:pPr>
            <a:r>
              <a:rPr lang="fr-FR" dirty="0" smtClean="0"/>
              <a:t>Amélioration des outils et du cadre juridique de la loi contre le dopage</a:t>
            </a:r>
          </a:p>
          <a:p>
            <a:pPr lvl="1" eaLnBrk="1" hangingPunct="1">
              <a:defRPr/>
            </a:pPr>
            <a:r>
              <a:rPr lang="fr-FR" dirty="0" smtClean="0"/>
              <a:t>Renforcement de la protection de la santé des sportifs.</a:t>
            </a:r>
          </a:p>
          <a:p>
            <a:pPr lvl="1" eaLnBrk="1" hangingPunct="1">
              <a:defRPr/>
            </a:pPr>
            <a:endParaRPr lang="fr-FR" dirty="0" smtClean="0"/>
          </a:p>
          <a:p>
            <a:pPr marL="0" lvl="1" eaLnBrk="1" hangingPunct="1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loi du 3 juillet 2008, relative à la lutte contre le trafic de produits </a:t>
            </a:r>
            <a:r>
              <a:rPr lang="fr-F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dopants</a:t>
            </a:r>
          </a:p>
          <a:p>
            <a:pPr marL="0" lvl="1" eaLnBrk="1" hangingPunct="1">
              <a:buFont typeface="Arial" pitchFamily="34" charset="0"/>
              <a:buChar char="•"/>
              <a:defRPr/>
            </a:pPr>
            <a:endParaRPr lang="fr-FR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eaLnBrk="1" hangingPunct="1">
              <a:buFont typeface="Arial" pitchFamily="34" charset="0"/>
              <a:buChar char="•"/>
              <a:defRPr/>
            </a:pP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Le Code du sport est modifié par ordonnance permettant une mise en </a:t>
            </a:r>
          </a:p>
          <a:p>
            <a:pPr marL="0" lvl="1" eaLnBrk="1" hangingPunct="1">
              <a:buNone/>
              <a:defRPr/>
            </a:pP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     conformité </a:t>
            </a: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avec le Code mondial antidopage et ses nouveaux </a:t>
            </a:r>
            <a:r>
              <a:rPr lang="fr-FR" sz="2000" dirty="0" smtClean="0">
                <a:solidFill>
                  <a:srgbClr val="002060"/>
                </a:solidFill>
                <a:latin typeface="+mj-lt"/>
              </a:rPr>
              <a:t>standards</a:t>
            </a:r>
            <a:endParaRPr lang="fr-FR" sz="20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140000"/>
              </a:lnSpc>
              <a:buFontTx/>
              <a:buNone/>
              <a:defRPr/>
            </a:pPr>
            <a:endParaRPr lang="fr-FR" sz="2000" dirty="0" smtClean="0"/>
          </a:p>
          <a:p>
            <a:pPr lvl="1" eaLnBrk="1" hangingPunct="1">
              <a:lnSpc>
                <a:spcPct val="140000"/>
              </a:lnSpc>
              <a:buNone/>
              <a:defRPr/>
            </a:pPr>
            <a:endParaRPr lang="fr-FR" sz="2000" dirty="0" smtClean="0"/>
          </a:p>
          <a:p>
            <a:pPr lvl="1" eaLnBrk="1" hangingPunct="1">
              <a:lnSpc>
                <a:spcPct val="140000"/>
              </a:lnSpc>
              <a:defRPr/>
            </a:pPr>
            <a:endParaRPr lang="fr-FR" dirty="0" smtClean="0"/>
          </a:p>
        </p:txBody>
      </p:sp>
      <p:sp>
        <p:nvSpPr>
          <p:cNvPr id="16389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2103A6F1-2096-408C-B739-26382566A7D4}" type="slidenum">
              <a:rPr lang="fr-FR" sz="1400" b="0"/>
              <a:pPr algn="ctr"/>
              <a:t>2</a:t>
            </a:fld>
            <a:endParaRPr lang="fr-FR" sz="1400" b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/>
            <a:r>
              <a:rPr lang="fr-FR" smtClean="0"/>
              <a:t>Stimulants</a:t>
            </a:r>
          </a:p>
          <a:p>
            <a:pPr lvl="4" eaLnBrk="1" hangingPunct="1"/>
            <a:endParaRPr lang="fr-FR" smtClean="0"/>
          </a:p>
          <a:p>
            <a:pPr lvl="1" eaLnBrk="1" hangingPunct="1"/>
            <a:r>
              <a:rPr lang="fr-FR" smtClean="0"/>
              <a:t>Ces substances comprennent </a:t>
            </a:r>
            <a:r>
              <a:rPr lang="fr-FR" b="1" smtClean="0"/>
              <a:t>les amphétamines, l’adrénaline, les dérivés éphédrinés, la cocaïne, le modafinil, les bêta-sympathico-mimétiques</a:t>
            </a:r>
            <a:endParaRPr lang="fr-FR" smtClean="0"/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Ces stimulants accroissent la concentration, l’attention, la confiance en soi et diminuent artificiellement la sensation de fatigue</a:t>
            </a:r>
          </a:p>
          <a:p>
            <a:pPr lvl="1" eaLnBrk="1" hangingPunct="1"/>
            <a:endParaRPr lang="fr-FR" b="1" i="1" smtClean="0"/>
          </a:p>
          <a:p>
            <a:pPr lvl="1" eaLnBrk="1" hangingPunct="1"/>
            <a:r>
              <a:rPr lang="fr-FR" smtClean="0"/>
              <a:t>Risques liés à l’utilisation :</a:t>
            </a:r>
          </a:p>
          <a:p>
            <a:pPr lvl="2" eaLnBrk="1" hangingPunct="1"/>
            <a:endParaRPr lang="fr-FR" smtClean="0"/>
          </a:p>
          <a:p>
            <a:pPr lvl="2" eaLnBrk="1" hangingPunct="1"/>
            <a:r>
              <a:rPr lang="fr-FR" smtClean="0"/>
              <a:t>Grande excitation, agressivité</a:t>
            </a:r>
          </a:p>
          <a:p>
            <a:pPr lvl="2" eaLnBrk="1" hangingPunct="1"/>
            <a:r>
              <a:rPr lang="fr-FR" smtClean="0"/>
              <a:t>Accoutumance et dépendance</a:t>
            </a:r>
          </a:p>
          <a:p>
            <a:pPr lvl="2" eaLnBrk="1" hangingPunct="1"/>
            <a:r>
              <a:rPr lang="fr-FR" smtClean="0"/>
              <a:t>Modification du psychisme</a:t>
            </a:r>
          </a:p>
          <a:p>
            <a:pPr lvl="2" eaLnBrk="1" hangingPunct="1"/>
            <a:r>
              <a:rPr lang="fr-FR" smtClean="0"/>
              <a:t>Trouble du rythme cardiaque</a:t>
            </a:r>
          </a:p>
          <a:p>
            <a:pPr lvl="2" eaLnBrk="1" hangingPunct="1"/>
            <a:r>
              <a:rPr lang="fr-FR" smtClean="0"/>
              <a:t>Hypertension artérielle</a:t>
            </a:r>
          </a:p>
          <a:p>
            <a:pPr lvl="1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  <p:sp>
        <p:nvSpPr>
          <p:cNvPr id="34821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9DA4222-1718-4F16-A019-B8A477D12809}" type="slidenum">
              <a:rPr lang="fr-FR" sz="1400" b="0"/>
              <a:pPr algn="ctr"/>
              <a:t>20</a:t>
            </a:fld>
            <a:endParaRPr lang="fr-FR" sz="1400" b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/>
            <a:r>
              <a:rPr lang="fr-FR" smtClean="0"/>
              <a:t>Narcotiques</a:t>
            </a:r>
          </a:p>
          <a:p>
            <a:pPr lvl="4" eaLnBrk="1" hangingPunct="1"/>
            <a:endParaRPr lang="fr-FR" smtClean="0"/>
          </a:p>
          <a:p>
            <a:pPr lvl="1" eaLnBrk="1" hangingPunct="1"/>
            <a:r>
              <a:rPr lang="fr-FR" smtClean="0"/>
              <a:t>Les narcotiques comprennent les </a:t>
            </a:r>
            <a:r>
              <a:rPr lang="fr-FR" b="1" smtClean="0"/>
              <a:t>opiacés </a:t>
            </a:r>
            <a:r>
              <a:rPr lang="fr-FR" smtClean="0"/>
              <a:t>et les </a:t>
            </a:r>
            <a:r>
              <a:rPr lang="fr-FR" b="1" smtClean="0"/>
              <a:t>analgésiques de synthèse</a:t>
            </a:r>
            <a:r>
              <a:rPr lang="fr-FR" smtClean="0"/>
              <a:t>.</a:t>
            </a:r>
            <a:br>
              <a:rPr lang="fr-FR" smtClean="0"/>
            </a:br>
            <a:r>
              <a:rPr lang="fr-FR" smtClean="0"/>
              <a:t>Sont extraits des opiacés (dérivés de l’opium) : la </a:t>
            </a:r>
            <a:r>
              <a:rPr lang="fr-FR" b="1" smtClean="0"/>
              <a:t>morphine</a:t>
            </a:r>
            <a:r>
              <a:rPr lang="fr-FR" smtClean="0"/>
              <a:t>, l’</a:t>
            </a:r>
            <a:r>
              <a:rPr lang="fr-FR" b="1" smtClean="0"/>
              <a:t>héroïne </a:t>
            </a:r>
            <a:br>
              <a:rPr lang="fr-FR" b="1" smtClean="0"/>
            </a:br>
            <a:r>
              <a:rPr lang="fr-FR" smtClean="0"/>
              <a:t>ou la </a:t>
            </a:r>
            <a:r>
              <a:rPr lang="fr-FR" b="1" smtClean="0"/>
              <a:t>méthadone</a:t>
            </a:r>
            <a:endParaRPr lang="fr-FR" smtClean="0"/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Ces produits provoquent une diminution de la sensibilité. Ils sont consommés dans le but de lutter contre la douleur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Risques liés à l’utilisation :</a:t>
            </a:r>
          </a:p>
          <a:p>
            <a:pPr lvl="2" eaLnBrk="1" hangingPunct="1"/>
            <a:endParaRPr lang="fr-FR" smtClean="0"/>
          </a:p>
          <a:p>
            <a:pPr lvl="2" eaLnBrk="1" hangingPunct="1"/>
            <a:r>
              <a:rPr lang="fr-FR" smtClean="0"/>
              <a:t>Trouble du comportement, excitation, agressivité</a:t>
            </a:r>
          </a:p>
          <a:p>
            <a:pPr lvl="2" eaLnBrk="1" hangingPunct="1"/>
            <a:r>
              <a:rPr lang="fr-FR" smtClean="0"/>
              <a:t>Accoutumance et dépendance</a:t>
            </a:r>
          </a:p>
          <a:p>
            <a:pPr lvl="2" eaLnBrk="1" hangingPunct="1"/>
            <a:r>
              <a:rPr lang="fr-FR" smtClean="0"/>
              <a:t>Dépression respiratoire</a:t>
            </a:r>
          </a:p>
          <a:p>
            <a:pPr lvl="2" eaLnBrk="1" hangingPunct="1"/>
            <a:r>
              <a:rPr lang="fr-FR" smtClean="0"/>
              <a:t>Diminution de la concentration et de la capacité de coordination</a:t>
            </a:r>
          </a:p>
        </p:txBody>
      </p:sp>
      <p:sp>
        <p:nvSpPr>
          <p:cNvPr id="35845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24F173D2-6D0B-447F-A44F-E096DAF5300F}" type="slidenum">
              <a:rPr lang="fr-FR" sz="1400" b="0"/>
              <a:pPr algn="ctr"/>
              <a:t>21</a:t>
            </a:fld>
            <a:endParaRPr lang="fr-FR" sz="1400" b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fr-FR" sz="2000" smtClean="0"/>
              <a:t>Cannabis</a:t>
            </a:r>
          </a:p>
          <a:p>
            <a:pPr lvl="4" eaLnBrk="1" hangingPunct="1">
              <a:lnSpc>
                <a:spcPct val="80000"/>
              </a:lnSpc>
            </a:pPr>
            <a:endParaRPr lang="fr-FR" sz="120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Les effets de la consommation cannabique sont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légère euphorie 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envie spontanée de rire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légère somnolence</a:t>
            </a:r>
          </a:p>
          <a:p>
            <a:pPr lvl="2" eaLnBrk="1" hangingPunct="1">
              <a:lnSpc>
                <a:spcPct val="80000"/>
              </a:lnSpc>
            </a:pPr>
            <a:endParaRPr lang="fr-FR" sz="140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A dose répétée, elle entraîne un désintérêt, une démotivation, une diminution de l’attention, une dépendance psychique</a:t>
            </a:r>
          </a:p>
          <a:p>
            <a:pPr lvl="1" eaLnBrk="1" hangingPunct="1">
              <a:lnSpc>
                <a:spcPct val="80000"/>
              </a:lnSpc>
            </a:pPr>
            <a:endParaRPr lang="fr-FR" sz="160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C’est un antidouleur, un myorelaxant. Effet contre le stress et l’anxiété avant, pendant et après </a:t>
            </a:r>
          </a:p>
          <a:p>
            <a:pPr lvl="1" eaLnBrk="1" hangingPunct="1">
              <a:lnSpc>
                <a:spcPct val="80000"/>
              </a:lnSpc>
            </a:pPr>
            <a:endParaRPr lang="fr-FR" sz="1600" smtClean="0"/>
          </a:p>
          <a:p>
            <a:pPr lvl="1" eaLnBrk="1" hangingPunct="1">
              <a:lnSpc>
                <a:spcPct val="80000"/>
              </a:lnSpc>
            </a:pPr>
            <a:r>
              <a:rPr lang="fr-FR" sz="1600" smtClean="0"/>
              <a:t>Risques liés à l’utilisation :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Baisse de la vigilance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Troubles de la mémoire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Perte de la capacité d’apprentissage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Accoutumance, voire dépendance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Effets pulmonaires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Accroissement de la sensibilité de l’organisme aux maladies infectieuses</a:t>
            </a:r>
          </a:p>
          <a:p>
            <a:pPr lvl="2" eaLnBrk="1" hangingPunct="1">
              <a:lnSpc>
                <a:spcPct val="80000"/>
              </a:lnSpc>
            </a:pPr>
            <a:r>
              <a:rPr lang="fr-FR" sz="1400" smtClean="0"/>
              <a:t>Problèmes vasculaires graves</a:t>
            </a:r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  <a:p>
            <a:pPr eaLnBrk="1" hangingPunct="1">
              <a:lnSpc>
                <a:spcPct val="80000"/>
              </a:lnSpc>
            </a:pPr>
            <a:endParaRPr lang="fr-FR" sz="2000" smtClean="0"/>
          </a:p>
        </p:txBody>
      </p:sp>
      <p:sp>
        <p:nvSpPr>
          <p:cNvPr id="36869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7C2B4A32-3E01-46B1-9736-2768091AC525}" type="slidenum">
              <a:rPr lang="fr-FR" sz="1400" b="0"/>
              <a:pPr algn="ctr"/>
              <a:t>22</a:t>
            </a:fld>
            <a:endParaRPr lang="fr-FR" sz="1400" b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Glucocorticoïdes</a:t>
            </a:r>
          </a:p>
          <a:p>
            <a:pPr lvl="4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La cortisone est une hormone normalement produite par les glandes surrénales (corticosurrénale)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L’utilisation d’un glucocorticoïde en pratique sportive repose sur son action antalgique due à l’effet anti-inflammatoire qui soulage la douleur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Il stimule la volonté et recule le seuil de perception de la fatigue au cours de l’effort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Risques liés à l’utilisation :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Fragilisation des tendons et des muscles : risque de rupture et de claquage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Fragilisation des os (fuite de calcium) : risque de fracture de fatigue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Diminution des défenses immunitaires : risque d’infections diverses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Rétention d’eau et de sodium : risque d’œdème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Troubles psychiques et agressivité</a:t>
            </a:r>
          </a:p>
        </p:txBody>
      </p:sp>
      <p:sp>
        <p:nvSpPr>
          <p:cNvPr id="37893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D95845DC-786E-43FD-AF10-1BB81FC20294}" type="slidenum">
              <a:rPr lang="fr-FR" sz="1400" b="0"/>
              <a:pPr algn="ctr"/>
              <a:t>23</a:t>
            </a:fld>
            <a:endParaRPr lang="fr-FR" sz="1400" b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Alcool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L’alcool est interdit en compétition seulement dans un certain nombre de sports </a:t>
            </a:r>
            <a:br>
              <a:rPr lang="fr-FR" smtClean="0"/>
            </a:br>
            <a:r>
              <a:rPr lang="fr-FR" smtClean="0"/>
              <a:t>qu’il faut connaître, avec un seuil de violation 0,10 g/l.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L’effet recherché de l’alcool est la détente et la levée de l'inhibition.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Risques liés à l’utilisation</a:t>
            </a:r>
            <a:r>
              <a:rPr lang="fr-FR" i="1" smtClean="0"/>
              <a:t>.</a:t>
            </a:r>
            <a:r>
              <a:rPr lang="fr-FR" b="1" i="1" smtClean="0"/>
              <a:t> </a:t>
            </a:r>
            <a:r>
              <a:rPr lang="fr-FR" smtClean="0"/>
              <a:t>Ils sont de plusieurs ordres :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Immédiats :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Etat d’ivresse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Troubles digestifs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Violences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A plus long terme :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Cancers, cirrhose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Troubles cardio-vasculaires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Maladie du système nerveux et troubles psychiques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Dépendance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fr-FR" smtClean="0"/>
          </a:p>
        </p:txBody>
      </p:sp>
      <p:sp>
        <p:nvSpPr>
          <p:cNvPr id="38917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844EC3E5-EEB1-4F30-A28A-57EDD135492B}" type="slidenum">
              <a:rPr lang="fr-FR" sz="1400" b="0"/>
              <a:pPr algn="ctr"/>
              <a:t>24</a:t>
            </a:fld>
            <a:endParaRPr lang="fr-FR" sz="1400" b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méfaits de quelques substances dopantes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967287"/>
          </a:xfrm>
        </p:spPr>
        <p:txBody>
          <a:bodyPr/>
          <a:lstStyle/>
          <a:p>
            <a:pPr eaLnBrk="1" hangingPunct="1"/>
            <a:r>
              <a:rPr lang="fr-FR" smtClean="0"/>
              <a:t>Bêta-bloquants</a:t>
            </a:r>
          </a:p>
          <a:p>
            <a:pPr eaLnBrk="1" hangingPunct="1"/>
            <a:endParaRPr lang="fr-FR" smtClean="0"/>
          </a:p>
          <a:p>
            <a:pPr lvl="1" eaLnBrk="1" hangingPunct="1"/>
            <a:r>
              <a:rPr lang="fr-FR" smtClean="0"/>
              <a:t>Les bêta-bloquants sont des substances qui régulent et ralentissent le rythme cardiaque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Ils sont utilisés dans certains sports comme anti-stress. Ils limitent aussi </a:t>
            </a:r>
            <a:br>
              <a:rPr lang="fr-FR" smtClean="0"/>
            </a:br>
            <a:r>
              <a:rPr lang="fr-FR" smtClean="0"/>
              <a:t>les tremblements des extrémités</a:t>
            </a:r>
          </a:p>
          <a:p>
            <a:pPr lvl="1" eaLnBrk="1" hangingPunct="1"/>
            <a:endParaRPr lang="fr-FR" smtClean="0"/>
          </a:p>
          <a:p>
            <a:pPr lvl="1" eaLnBrk="1" hangingPunct="1"/>
            <a:r>
              <a:rPr lang="fr-FR" smtClean="0"/>
              <a:t>Risques liés à l’utilisation :	</a:t>
            </a:r>
          </a:p>
          <a:p>
            <a:pPr lvl="2" eaLnBrk="1" hangingPunct="1"/>
            <a:r>
              <a:rPr lang="fr-FR" smtClean="0"/>
              <a:t>Trouble du rythme cardiaque</a:t>
            </a:r>
          </a:p>
          <a:p>
            <a:pPr lvl="2" eaLnBrk="1" hangingPunct="1"/>
            <a:r>
              <a:rPr lang="fr-FR" smtClean="0"/>
              <a:t>Dépression psychique</a:t>
            </a:r>
          </a:p>
          <a:p>
            <a:pPr lvl="2" eaLnBrk="1" hangingPunct="1"/>
            <a:r>
              <a:rPr lang="fr-FR" smtClean="0"/>
              <a:t>Impuissance sexuelle si utilisation répétée</a:t>
            </a:r>
          </a:p>
          <a:p>
            <a:pPr lvl="1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  <p:sp>
        <p:nvSpPr>
          <p:cNvPr id="39941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29F7A673-1270-4A68-A214-DA708D9D17C6}" type="slidenum">
              <a:rPr lang="fr-FR" sz="1400" b="0"/>
              <a:pPr algn="ctr"/>
              <a:t>25</a:t>
            </a:fld>
            <a:endParaRPr lang="fr-FR" sz="1400" b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Méthodes interdites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r-FR" sz="2000" dirty="0" smtClean="0"/>
              <a:t>M</a:t>
            </a:r>
            <a:r>
              <a:rPr lang="fr-FR" sz="2000" dirty="0" smtClean="0"/>
              <a:t>anipulation </a:t>
            </a:r>
            <a:r>
              <a:rPr lang="fr-FR" sz="2000" dirty="0" smtClean="0"/>
              <a:t>de sang ou de composants </a:t>
            </a:r>
            <a:r>
              <a:rPr lang="fr-FR" sz="2000" dirty="0" smtClean="0"/>
              <a:t>sanguins</a:t>
            </a:r>
            <a:endParaRPr lang="fr-FR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sz="2000" dirty="0" smtClean="0"/>
          </a:p>
          <a:p>
            <a:pPr lvl="1" eaLnBrk="1" hangingPunct="1">
              <a:lnSpc>
                <a:spcPct val="60000"/>
              </a:lnSpc>
              <a:defRPr/>
            </a:pPr>
            <a:r>
              <a:rPr lang="fr-FR" sz="1600" dirty="0" smtClean="0"/>
              <a:t>Le dopage sanguin</a:t>
            </a:r>
          </a:p>
          <a:p>
            <a:pPr marL="1144800" lvl="1" eaLnBrk="1" hangingPunct="1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sz="1400" dirty="0" smtClean="0"/>
              <a:t>Transfusion homologue</a:t>
            </a:r>
          </a:p>
          <a:p>
            <a:pPr marL="1144800" lvl="1" eaLnBrk="1" hangingPunct="1">
              <a:lnSpc>
                <a:spcPct val="6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fr-FR" sz="1400" dirty="0" smtClean="0"/>
              <a:t>Transfusion autologue</a:t>
            </a:r>
          </a:p>
          <a:p>
            <a:pPr lvl="1" eaLnBrk="1" hangingPunct="1">
              <a:lnSpc>
                <a:spcPct val="60000"/>
              </a:lnSpc>
              <a:buFont typeface="Arial" charset="0"/>
              <a:buNone/>
              <a:defRPr/>
            </a:pPr>
            <a:endParaRPr lang="fr-FR" sz="16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fr-FR" sz="1600" dirty="0" smtClean="0"/>
              <a:t>L’usage de produits améliorant la consommation, le transport </a:t>
            </a:r>
            <a:br>
              <a:rPr lang="fr-FR" sz="1600" dirty="0" smtClean="0"/>
            </a:br>
            <a:r>
              <a:rPr lang="fr-FR" sz="1600" dirty="0" smtClean="0"/>
              <a:t>ou la libération d’oxygène 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1400" dirty="0" smtClean="0"/>
              <a:t>Transporteurs d’oxygène à base d’hémoglobine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fr-FR" sz="1400" dirty="0" smtClean="0"/>
              <a:t>Les </a:t>
            </a:r>
            <a:r>
              <a:rPr lang="fr-FR" sz="1400" dirty="0" err="1" smtClean="0"/>
              <a:t>perfluorocarbones</a:t>
            </a:r>
            <a:endParaRPr lang="fr-FR" sz="14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fr-FR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000" dirty="0" smtClean="0"/>
              <a:t>Manipulation chimique et physique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fr-FR" sz="16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sz="2000" dirty="0" smtClean="0"/>
              <a:t>Dopage génétique</a:t>
            </a:r>
          </a:p>
          <a:p>
            <a:pPr eaLnBrk="1" hangingPunct="1">
              <a:lnSpc>
                <a:spcPct val="90000"/>
              </a:lnSpc>
              <a:defRPr/>
            </a:pPr>
            <a:endParaRPr lang="fr-FR" sz="2000" dirty="0" smtClean="0"/>
          </a:p>
          <a:p>
            <a:pPr lvl="1" eaLnBrk="1" hangingPunct="1">
              <a:lnSpc>
                <a:spcPct val="70000"/>
              </a:lnSpc>
              <a:defRPr/>
            </a:pPr>
            <a:r>
              <a:rPr lang="fr-FR" sz="1600" dirty="0" smtClean="0"/>
              <a:t>Ce qu’il faut promouvoir, à condition d’en fixer les limites : l’usage thérapeutique, </a:t>
            </a:r>
            <a:br>
              <a:rPr lang="fr-FR" sz="1600" dirty="0" smtClean="0"/>
            </a:br>
            <a:r>
              <a:rPr lang="fr-FR" sz="1600" dirty="0" smtClean="0"/>
              <a:t>après fabrication de cellules souches spécialisées : osseuses, musculaires, cartilagineuses, tendineuses ou graisseuses</a:t>
            </a:r>
          </a:p>
          <a:p>
            <a:pPr lvl="1" eaLnBrk="1" hangingPunct="1">
              <a:lnSpc>
                <a:spcPct val="70000"/>
              </a:lnSpc>
              <a:defRPr/>
            </a:pPr>
            <a:endParaRPr lang="fr-FR" sz="1600" dirty="0" smtClean="0"/>
          </a:p>
          <a:p>
            <a:pPr lvl="1" eaLnBrk="1" hangingPunct="1">
              <a:lnSpc>
                <a:spcPct val="70000"/>
              </a:lnSpc>
              <a:defRPr/>
            </a:pPr>
            <a:r>
              <a:rPr lang="fr-FR" sz="1600" dirty="0" smtClean="0"/>
              <a:t>Ce qu’il faut éviter à tout prix : le détournement à des fins de dopage</a:t>
            </a:r>
          </a:p>
        </p:txBody>
      </p:sp>
      <p:sp>
        <p:nvSpPr>
          <p:cNvPr id="40965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610A5835-B4F9-4D1F-BC1B-DD13571F9DF4}" type="slidenum">
              <a:rPr lang="fr-FR" sz="1400" b="0"/>
              <a:pPr algn="ctr"/>
              <a:t>26</a:t>
            </a:fld>
            <a:endParaRPr lang="fr-FR" sz="1400" b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6" descr="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C75B"/>
              </a:clrFrom>
              <a:clrTo>
                <a:srgbClr val="F7C75B">
                  <a:alpha val="0"/>
                </a:srgbClr>
              </a:clrTo>
            </a:clrChange>
          </a:blip>
          <a:srcRect l="13867"/>
          <a:stretch>
            <a:fillRect/>
          </a:stretch>
        </p:blipFill>
        <p:spPr bwMode="auto">
          <a:xfrm>
            <a:off x="5219700" y="908050"/>
            <a:ext cx="39243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Méthodes interdites</a:t>
            </a: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Mais aussi :</a:t>
            </a:r>
          </a:p>
          <a:p>
            <a:pPr lvl="1" eaLnBrk="1" hangingPunct="1"/>
            <a:endParaRPr lang="fr-FR" smtClean="0"/>
          </a:p>
          <a:p>
            <a:pPr lvl="1" eaLnBrk="1" hangingPunct="1">
              <a:lnSpc>
                <a:spcPct val="120000"/>
              </a:lnSpc>
            </a:pPr>
            <a:r>
              <a:rPr lang="fr-FR" smtClean="0"/>
              <a:t>Le mésusage du médicament </a:t>
            </a:r>
          </a:p>
          <a:p>
            <a:pPr lvl="1" eaLnBrk="1" hangingPunct="1">
              <a:lnSpc>
                <a:spcPct val="120000"/>
              </a:lnSpc>
            </a:pPr>
            <a:endParaRPr lang="fr-FR" smtClean="0"/>
          </a:p>
          <a:p>
            <a:pPr lvl="1" eaLnBrk="1" hangingPunct="1">
              <a:lnSpc>
                <a:spcPct val="120000"/>
              </a:lnSpc>
            </a:pPr>
            <a:r>
              <a:rPr lang="fr-FR" smtClean="0"/>
              <a:t>La conduite dopante</a:t>
            </a:r>
          </a:p>
          <a:p>
            <a:pPr lvl="1" eaLnBrk="1" hangingPunct="1">
              <a:lnSpc>
                <a:spcPct val="120000"/>
              </a:lnSpc>
            </a:pPr>
            <a:endParaRPr lang="fr-FR" smtClean="0"/>
          </a:p>
          <a:p>
            <a:pPr lvl="1" eaLnBrk="1" hangingPunct="1">
              <a:lnSpc>
                <a:spcPct val="120000"/>
              </a:lnSpc>
            </a:pPr>
            <a:r>
              <a:rPr lang="fr-FR" smtClean="0"/>
              <a:t>Les compléments alimentaires</a:t>
            </a:r>
          </a:p>
          <a:p>
            <a:pPr lvl="1" eaLnBrk="1" hangingPunct="1">
              <a:lnSpc>
                <a:spcPct val="120000"/>
              </a:lnSpc>
            </a:pPr>
            <a:endParaRPr lang="fr-FR" smtClean="0"/>
          </a:p>
          <a:p>
            <a:pPr lvl="1" eaLnBrk="1" hangingPunct="1">
              <a:lnSpc>
                <a:spcPct val="120000"/>
              </a:lnSpc>
            </a:pPr>
            <a:r>
              <a:rPr lang="fr-FR" smtClean="0"/>
              <a:t>Fabriqués pour doper</a:t>
            </a:r>
          </a:p>
          <a:p>
            <a:pPr lvl="1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  <p:sp>
        <p:nvSpPr>
          <p:cNvPr id="41990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3EE35A37-9924-4EA5-B6D8-7E003B1CD3DD}" type="slidenum">
              <a:rPr lang="fr-FR" sz="1400" b="0"/>
              <a:pPr algn="ctr"/>
              <a:t>27</a:t>
            </a:fld>
            <a:endParaRPr lang="fr-FR" sz="1400" b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contrôle antidopage</a:t>
            </a: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fr-FR" sz="1400" b="1" dirty="0" smtClean="0"/>
              <a:t>Compétitions organisées par les fédérations internationales en France :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200" dirty="0" smtClean="0"/>
              <a:t>Qui peut décider un contrôle sur le territoire français ?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200" dirty="0" smtClean="0"/>
              <a:t>Qui peut être contrôlé ?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200" dirty="0" smtClean="0"/>
              <a:t>Qui réalise les contrôles ?</a:t>
            </a:r>
          </a:p>
          <a:p>
            <a:pPr lvl="1" eaLnBrk="1" hangingPunct="1">
              <a:lnSpc>
                <a:spcPct val="90000"/>
              </a:lnSpc>
            </a:pPr>
            <a:endParaRPr lang="fr-FR" sz="14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sz="1400" b="1" dirty="0" smtClean="0"/>
              <a:t>Modalités applicables pour les contrôles à l’initiative de l’AFLD : 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200" dirty="0" smtClean="0"/>
              <a:t>Compétitions organisées par les fédérations nationales en France :</a:t>
            </a:r>
          </a:p>
          <a:p>
            <a:pPr lvl="3" eaLnBrk="1" hangingPunct="1">
              <a:lnSpc>
                <a:spcPct val="90000"/>
              </a:lnSpc>
            </a:pPr>
            <a:r>
              <a:rPr lang="fr-FR" sz="1000" dirty="0" smtClean="0"/>
              <a:t>Qui peut décider un contrôle sur le territoire français ?</a:t>
            </a:r>
          </a:p>
          <a:p>
            <a:pPr lvl="3" eaLnBrk="1" hangingPunct="1">
              <a:lnSpc>
                <a:spcPct val="90000"/>
              </a:lnSpc>
            </a:pPr>
            <a:r>
              <a:rPr lang="fr-FR" sz="1000" dirty="0" smtClean="0"/>
              <a:t>Qui peut être contrôlé en compétition ?</a:t>
            </a:r>
          </a:p>
          <a:p>
            <a:pPr lvl="3" eaLnBrk="1" hangingPunct="1">
              <a:lnSpc>
                <a:spcPct val="90000"/>
              </a:lnSpc>
            </a:pPr>
            <a:r>
              <a:rPr lang="fr-FR" sz="1000" dirty="0" smtClean="0"/>
              <a:t>Qui réalise les contrôles ?</a:t>
            </a:r>
          </a:p>
          <a:p>
            <a:pPr lvl="3" eaLnBrk="1" hangingPunct="1">
              <a:lnSpc>
                <a:spcPct val="90000"/>
              </a:lnSpc>
            </a:pPr>
            <a:endParaRPr lang="fr-FR" sz="1000" dirty="0" smtClean="0"/>
          </a:p>
          <a:p>
            <a:pPr lvl="2" eaLnBrk="1" hangingPunct="1">
              <a:lnSpc>
                <a:spcPct val="90000"/>
              </a:lnSpc>
            </a:pPr>
            <a:r>
              <a:rPr lang="fr-FR" sz="1200" dirty="0" smtClean="0"/>
              <a:t>Les contrôles hors compétition en France:</a:t>
            </a:r>
          </a:p>
          <a:p>
            <a:pPr lvl="3" eaLnBrk="1" hangingPunct="1">
              <a:lnSpc>
                <a:spcPct val="90000"/>
              </a:lnSpc>
            </a:pPr>
            <a:r>
              <a:rPr lang="fr-FR" sz="1000" dirty="0" smtClean="0"/>
              <a:t>Qui peut décider un contrôle sur le territoire français ?</a:t>
            </a:r>
          </a:p>
          <a:p>
            <a:pPr lvl="3" eaLnBrk="1" hangingPunct="1">
              <a:lnSpc>
                <a:spcPct val="90000"/>
              </a:lnSpc>
            </a:pPr>
            <a:r>
              <a:rPr lang="fr-FR" sz="1000" dirty="0" smtClean="0"/>
              <a:t>Qui peut être contrôlé hors compétition ?</a:t>
            </a:r>
          </a:p>
          <a:p>
            <a:pPr lvl="3" eaLnBrk="1" hangingPunct="1">
              <a:lnSpc>
                <a:spcPct val="90000"/>
              </a:lnSpc>
              <a:buFontTx/>
              <a:buNone/>
            </a:pPr>
            <a:endParaRPr lang="fr-FR" sz="1000" dirty="0" smtClean="0"/>
          </a:p>
          <a:p>
            <a:pPr lvl="1" eaLnBrk="1" hangingPunct="1">
              <a:lnSpc>
                <a:spcPct val="90000"/>
              </a:lnSpc>
            </a:pPr>
            <a:r>
              <a:rPr lang="fr-FR" sz="1400" b="1" dirty="0" smtClean="0"/>
              <a:t>Modalités communes :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200" dirty="0" smtClean="0"/>
              <a:t>Comment sont désignés les sportifs ?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200" dirty="0" smtClean="0"/>
              <a:t>Comment se présente la notification ?</a:t>
            </a:r>
          </a:p>
          <a:p>
            <a:pPr lvl="2" eaLnBrk="1" hangingPunct="1">
              <a:lnSpc>
                <a:spcPct val="90000"/>
              </a:lnSpc>
            </a:pPr>
            <a:r>
              <a:rPr lang="fr-FR" sz="1200" dirty="0" smtClean="0"/>
              <a:t>Quel est le rôle </a:t>
            </a:r>
            <a:r>
              <a:rPr lang="fr-FR" sz="1200" smtClean="0"/>
              <a:t>de l’escorte ?</a:t>
            </a:r>
            <a:endParaRPr lang="fr-FR" sz="1200" dirty="0" smtClean="0"/>
          </a:p>
          <a:p>
            <a:pPr lvl="2" eaLnBrk="1" hangingPunct="1">
              <a:lnSpc>
                <a:spcPct val="90000"/>
              </a:lnSpc>
            </a:pPr>
            <a:r>
              <a:rPr lang="fr-FR" sz="1200" dirty="0" smtClean="0"/>
              <a:t>Quel est le rôle du délégué fédéral ?</a:t>
            </a:r>
          </a:p>
          <a:p>
            <a:pPr lvl="2" eaLnBrk="1" hangingPunct="1">
              <a:lnSpc>
                <a:spcPct val="90000"/>
              </a:lnSpc>
            </a:pPr>
            <a:endParaRPr lang="fr-FR" sz="1200" dirty="0" smtClean="0"/>
          </a:p>
          <a:p>
            <a:pPr lvl="2" eaLnBrk="1" hangingPunct="1">
              <a:lnSpc>
                <a:spcPct val="90000"/>
              </a:lnSpc>
            </a:pPr>
            <a:endParaRPr lang="fr-FR" sz="1200" dirty="0" smtClean="0"/>
          </a:p>
          <a:p>
            <a:pPr lvl="2" eaLnBrk="1" hangingPunct="1">
              <a:lnSpc>
                <a:spcPct val="90000"/>
              </a:lnSpc>
            </a:pPr>
            <a:endParaRPr lang="fr-FR" sz="1200" dirty="0" smtClean="0"/>
          </a:p>
          <a:p>
            <a:pPr lvl="2" eaLnBrk="1" hangingPunct="1">
              <a:lnSpc>
                <a:spcPct val="90000"/>
              </a:lnSpc>
            </a:pPr>
            <a:endParaRPr lang="fr-FR" sz="1200" dirty="0" smtClean="0"/>
          </a:p>
          <a:p>
            <a:pPr lvl="1" eaLnBrk="1" hangingPunct="1">
              <a:lnSpc>
                <a:spcPct val="90000"/>
              </a:lnSpc>
            </a:pPr>
            <a:endParaRPr lang="fr-FR" sz="1400" dirty="0" smtClean="0"/>
          </a:p>
          <a:p>
            <a:pPr lvl="1" eaLnBrk="1" hangingPunct="1">
              <a:lnSpc>
                <a:spcPct val="90000"/>
              </a:lnSpc>
            </a:pPr>
            <a:endParaRPr lang="fr-FR" sz="1400" dirty="0" smtClean="0"/>
          </a:p>
          <a:p>
            <a:pPr lvl="1" eaLnBrk="1" hangingPunct="1">
              <a:lnSpc>
                <a:spcPct val="90000"/>
              </a:lnSpc>
            </a:pPr>
            <a:endParaRPr lang="fr-FR" sz="1400" dirty="0" smtClean="0"/>
          </a:p>
        </p:txBody>
      </p:sp>
      <p:sp>
        <p:nvSpPr>
          <p:cNvPr id="43013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7C76EDFA-1F5F-463C-B067-EF11F18A3E46}" type="slidenum">
              <a:rPr lang="fr-FR" sz="1400" b="0"/>
              <a:pPr algn="ctr"/>
              <a:t>28</a:t>
            </a:fld>
            <a:endParaRPr 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 contrôle antidopage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fr-FR" smtClean="0"/>
              <a:t>Procédures de prélèvement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Où sont envoyés les échantillons anonymes ?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Les résultats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La procédure disciplinaire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Information du sportif concerné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Analyse de contrôle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En cas d’analyse positive :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Procédure fédérale de première instance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Procédure fédérale d’appel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Procédure disciplinaire de l’AFLD</a:t>
            </a:r>
          </a:p>
          <a:p>
            <a:pPr lvl="3" eaLnBrk="1" hangingPunct="1">
              <a:lnSpc>
                <a:spcPct val="90000"/>
              </a:lnSpc>
            </a:pPr>
            <a:r>
              <a:rPr lang="fr-FR" smtClean="0"/>
              <a:t>Les recours administratifs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Le Tribunal Arbitral du Sport (TAS)</a:t>
            </a:r>
          </a:p>
        </p:txBody>
      </p:sp>
      <p:sp>
        <p:nvSpPr>
          <p:cNvPr id="44037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D45263F2-A751-4F3C-A6C8-193F91BE5D39}" type="slidenum">
              <a:rPr lang="fr-FR" sz="1400" b="0"/>
              <a:pPr algn="ctr"/>
              <a:t>29</a:t>
            </a:fld>
            <a:endParaRPr lang="fr-FR" sz="1400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réglementation de la lutte contre le dopage en France</a:t>
            </a:r>
          </a:p>
        </p:txBody>
      </p:sp>
      <p:sp>
        <p:nvSpPr>
          <p:cNvPr id="1741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infractions en matière de dopage</a:t>
            </a:r>
          </a:p>
          <a:p>
            <a:pPr eaLnBrk="1" hangingPunct="1"/>
            <a:endParaRPr lang="fr-FR" smtClean="0"/>
          </a:p>
          <a:p>
            <a:pPr lvl="1" eaLnBrk="1" hangingPunct="1">
              <a:spcBef>
                <a:spcPts val="150"/>
              </a:spcBef>
            </a:pPr>
            <a:r>
              <a:rPr lang="fr-FR" smtClean="0"/>
              <a:t>L'article L 232-9 relatif à l'utilisation et la possession de substances ou procédés interdits</a:t>
            </a:r>
          </a:p>
          <a:p>
            <a:pPr lvl="1" eaLnBrk="1" hangingPunct="1">
              <a:spcBef>
                <a:spcPts val="150"/>
              </a:spcBef>
              <a:buFont typeface="Arial" charset="0"/>
              <a:buNone/>
            </a:pPr>
            <a:endParaRPr lang="fr-FR" smtClean="0"/>
          </a:p>
          <a:p>
            <a:pPr lvl="1" eaLnBrk="1" hangingPunct="1">
              <a:spcBef>
                <a:spcPts val="150"/>
              </a:spcBef>
            </a:pPr>
            <a:r>
              <a:rPr lang="fr-FR" smtClean="0"/>
              <a:t>L'article L 232-10 relatif à la prescription, l'application, la production ou l'importation de substances ou procédés interdits</a:t>
            </a:r>
          </a:p>
          <a:p>
            <a:pPr lvl="1" eaLnBrk="1" hangingPunct="1">
              <a:spcBef>
                <a:spcPts val="150"/>
              </a:spcBef>
              <a:buFont typeface="Arial" charset="0"/>
              <a:buNone/>
            </a:pPr>
            <a:endParaRPr lang="fr-FR" smtClean="0"/>
          </a:p>
          <a:p>
            <a:pPr lvl="1" eaLnBrk="1" hangingPunct="1">
              <a:spcBef>
                <a:spcPts val="150"/>
              </a:spcBef>
            </a:pPr>
            <a:r>
              <a:rPr lang="fr-FR" smtClean="0"/>
              <a:t>L'article L 232-17 relatif au refus de contrôle ou aux manquements lors de ces contrôles</a:t>
            </a:r>
          </a:p>
          <a:p>
            <a:pPr lvl="1" eaLnBrk="1" hangingPunct="1">
              <a:buFont typeface="Arial" charset="0"/>
              <a:buNone/>
            </a:pPr>
            <a:endParaRPr lang="fr-FR" smtClean="0"/>
          </a:p>
        </p:txBody>
      </p:sp>
      <p:sp>
        <p:nvSpPr>
          <p:cNvPr id="17413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685774E9-2936-4C6E-97A7-CAC1C48336FE}" type="slidenum">
              <a:rPr lang="fr-FR" sz="1400" b="0"/>
              <a:pPr algn="ctr"/>
              <a:t>3</a:t>
            </a:fld>
            <a:endParaRPr lang="fr-FR" sz="1400" b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État des lieux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820738" y="1092200"/>
            <a:ext cx="4038600" cy="923330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fr-FR" sz="1800" b="1" dirty="0" smtClean="0"/>
              <a:t>Évolution du pourcentage d’échantillons positifs de 1997 </a:t>
            </a:r>
            <a:br>
              <a:rPr lang="fr-FR" sz="1800" b="1" dirty="0" smtClean="0"/>
            </a:br>
            <a:r>
              <a:rPr lang="fr-FR" sz="1800" b="1" dirty="0" smtClean="0"/>
              <a:t>à 2014 en France :</a:t>
            </a:r>
            <a:endParaRPr lang="fr-FR" sz="900" i="1" dirty="0" smtClean="0"/>
          </a:p>
        </p:txBody>
      </p:sp>
      <p:sp>
        <p:nvSpPr>
          <p:cNvPr id="45065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E8A05E91-47F4-42F5-9F81-206AB53FC7FC}" type="slidenum">
              <a:rPr lang="fr-FR" sz="1400" b="0"/>
              <a:pPr algn="ctr"/>
              <a:t>30</a:t>
            </a:fld>
            <a:endParaRPr lang="fr-FR" sz="1400" b="0"/>
          </a:p>
        </p:txBody>
      </p:sp>
      <p:pic>
        <p:nvPicPr>
          <p:cNvPr id="10" name="P39-CNOSF 2015.png" descr="C:\Users\martine\Desktop\CNOSF\CNOSF diaporama 2011-1011\diaporama 2015\PNG\P39-CNOSF 2015.pn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152000" y="2088000"/>
            <a:ext cx="1962154" cy="4572009"/>
          </a:xfrm>
          <a:prstGeom prst="rect">
            <a:avLst/>
          </a:prstGeom>
        </p:spPr>
      </p:pic>
      <p:pic>
        <p:nvPicPr>
          <p:cNvPr id="9" name="P40-CNOSF 2015.png" descr="C:\Users\martine\Desktop\CNOSF\CNOSF diaporama 2011-1011\diaporama 2015\PNG\P40-CNOSF 2015.pn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3492000" y="2051999"/>
            <a:ext cx="4884857" cy="400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État des lieux</a:t>
            </a:r>
          </a:p>
        </p:txBody>
      </p:sp>
      <p:sp>
        <p:nvSpPr>
          <p:cNvPr id="46085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A0992708-4EB4-49C9-B193-BFCCBC07E35A}" type="slidenum">
              <a:rPr lang="fr-FR" sz="1400" b="0"/>
              <a:pPr algn="ctr"/>
              <a:t>31</a:t>
            </a:fld>
            <a:endParaRPr lang="fr-FR" sz="1400" b="0"/>
          </a:p>
        </p:txBody>
      </p:sp>
      <p:pic>
        <p:nvPicPr>
          <p:cNvPr id="7" name="P41-CNOSF 2015.png" descr="C:\Users\martine\Desktop\CNOSF\CNOSF diaporama 2011-1011\diaporama 2015\PNG\P41-CNOSF 2015.pn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0" y="1619999"/>
            <a:ext cx="8977902" cy="37196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réglementation de la lutte contre le dopage en France</a:t>
            </a:r>
          </a:p>
        </p:txBody>
      </p:sp>
      <p:sp>
        <p:nvSpPr>
          <p:cNvPr id="1843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smtClean="0"/>
          </a:p>
          <a:p>
            <a:pPr eaLnBrk="1" hangingPunct="1"/>
            <a:r>
              <a:rPr lang="fr-FR" smtClean="0"/>
              <a:t>Une substance ou une méthode interdite pour être incluse</a:t>
            </a:r>
            <a:br>
              <a:rPr lang="fr-FR" smtClean="0"/>
            </a:br>
            <a:r>
              <a:rPr lang="fr-FR" smtClean="0"/>
              <a:t>dans la liste des interdictions doit :</a:t>
            </a:r>
          </a:p>
          <a:p>
            <a:pPr eaLnBrk="1" hangingPunct="1">
              <a:buFontTx/>
              <a:buNone/>
            </a:pPr>
            <a:endParaRPr lang="fr-FR" smtClean="0"/>
          </a:p>
          <a:p>
            <a:pPr lvl="1" eaLnBrk="1" hangingPunct="1"/>
            <a:r>
              <a:rPr lang="fr-FR" smtClean="0"/>
              <a:t>Soit remplir au moins deux des trois critères suivants :</a:t>
            </a:r>
          </a:p>
          <a:p>
            <a:pPr lvl="1" eaLnBrk="1" hangingPunct="1"/>
            <a:endParaRPr lang="fr-FR" smtClean="0"/>
          </a:p>
          <a:p>
            <a:pPr lvl="2" eaLnBrk="1" hangingPunct="1"/>
            <a:r>
              <a:rPr lang="fr-FR" smtClean="0"/>
              <a:t>Avoir le potentiel d’améliorer la performance sportive</a:t>
            </a:r>
          </a:p>
          <a:p>
            <a:pPr lvl="2" eaLnBrk="1" hangingPunct="1"/>
            <a:r>
              <a:rPr lang="fr-FR" smtClean="0"/>
              <a:t>Présenter un risque réel ou potentiel pour la santé de l’athlète</a:t>
            </a:r>
          </a:p>
          <a:p>
            <a:pPr lvl="2" eaLnBrk="1" hangingPunct="1"/>
            <a:r>
              <a:rPr lang="fr-FR" smtClean="0"/>
              <a:t>Être contraire à l’esprit sportif</a:t>
            </a:r>
          </a:p>
          <a:p>
            <a:pPr lvl="2" eaLnBrk="1" hangingPunct="1"/>
            <a:endParaRPr lang="fr-FR" smtClean="0"/>
          </a:p>
          <a:p>
            <a:pPr lvl="1" eaLnBrk="1" hangingPunct="1"/>
            <a:r>
              <a:rPr lang="fr-FR" smtClean="0"/>
              <a:t>Soit avoir la faculté de masquer l’usage d’autres substances ou méthodes interdites.</a:t>
            </a:r>
          </a:p>
          <a:p>
            <a:pPr lvl="1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  <p:sp>
        <p:nvSpPr>
          <p:cNvPr id="18437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E8664682-1419-4EE1-BD06-426E636E5BB2}" type="slidenum">
              <a:rPr lang="fr-FR" sz="1400" b="0"/>
              <a:pPr algn="ctr"/>
              <a:t>4</a:t>
            </a:fld>
            <a:endParaRPr lang="fr-FR" sz="1400" b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La réglementation de la lutte contre le dopage en France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fr-FR" sz="2000" smtClean="0"/>
              <a:t>Élaboration de la liste des substances et méthodes interdites</a:t>
            </a:r>
          </a:p>
          <a:p>
            <a:pPr eaLnBrk="1" hangingPunct="1"/>
            <a:endParaRPr lang="fr-FR" sz="2000" smtClean="0"/>
          </a:p>
          <a:p>
            <a:pPr lvl="1" eaLnBrk="1" hangingPunct="1"/>
            <a:endParaRPr lang="fr-FR" sz="1600" smtClean="0"/>
          </a:p>
        </p:txBody>
      </p:sp>
      <p:pic>
        <p:nvPicPr>
          <p:cNvPr id="19461" name="Picture 5" descr="30"/>
          <p:cNvPicPr>
            <a:picLocks noChangeAspect="1" noChangeArrowheads="1"/>
          </p:cNvPicPr>
          <p:nvPr/>
        </p:nvPicPr>
        <p:blipFill>
          <a:blip r:embed="rId3" cstate="print"/>
          <a:srcRect l="10379" r="6422"/>
          <a:stretch>
            <a:fillRect/>
          </a:stretch>
        </p:blipFill>
        <p:spPr bwMode="auto">
          <a:xfrm>
            <a:off x="755650" y="2420938"/>
            <a:ext cx="230346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7D250F9B-71AF-4666-A4C0-8B72137F1F38}" type="slidenum">
              <a:rPr lang="fr-FR" sz="1400" b="0"/>
              <a:pPr algn="ctr"/>
              <a:t>5</a:t>
            </a:fld>
            <a:endParaRPr lang="fr-FR" sz="1400" b="0"/>
          </a:p>
        </p:txBody>
      </p:sp>
      <p:pic>
        <p:nvPicPr>
          <p:cNvPr id="8" name="Image 7" descr="P20-CNOSF 20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0000" y="2376000"/>
            <a:ext cx="3850729" cy="379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pied de page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0483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acteurs et leur rôle</a:t>
            </a:r>
          </a:p>
        </p:txBody>
      </p:sp>
      <p:sp>
        <p:nvSpPr>
          <p:cNvPr id="20484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92238"/>
            <a:ext cx="4038600" cy="4568825"/>
          </a:xfrm>
        </p:spPr>
        <p:txBody>
          <a:bodyPr/>
          <a:lstStyle/>
          <a:p>
            <a:pPr eaLnBrk="1" hangingPunct="1"/>
            <a:r>
              <a:rPr lang="fr-FR" sz="2000" smtClean="0"/>
              <a:t>Les acteurs </a:t>
            </a:r>
            <a:br>
              <a:rPr lang="fr-FR" sz="2000" smtClean="0"/>
            </a:br>
            <a:r>
              <a:rPr lang="fr-FR" sz="2000" smtClean="0"/>
              <a:t>de la prévention </a:t>
            </a:r>
            <a:br>
              <a:rPr lang="fr-FR" sz="2000" smtClean="0"/>
            </a:br>
            <a:r>
              <a:rPr lang="fr-FR" sz="2000" smtClean="0"/>
              <a:t>et de la lutte </a:t>
            </a:r>
            <a:br>
              <a:rPr lang="fr-FR" sz="2000" smtClean="0"/>
            </a:br>
            <a:r>
              <a:rPr lang="fr-FR" sz="2000" smtClean="0"/>
              <a:t>contre le dopage</a:t>
            </a:r>
          </a:p>
          <a:p>
            <a:pPr eaLnBrk="1" hangingPunct="1"/>
            <a:endParaRPr lang="fr-FR" sz="2000" smtClean="0"/>
          </a:p>
        </p:txBody>
      </p:sp>
      <p:sp>
        <p:nvSpPr>
          <p:cNvPr id="20486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FFF1B452-2646-47BF-B4E4-5F3717389AC1}" type="slidenum">
              <a:rPr lang="fr-FR" sz="1400" b="0"/>
              <a:pPr algn="ctr"/>
              <a:t>6</a:t>
            </a:fld>
            <a:endParaRPr lang="fr-FR" sz="1400" b="0"/>
          </a:p>
        </p:txBody>
      </p:sp>
      <p:pic>
        <p:nvPicPr>
          <p:cNvPr id="7" name="Image 6" descr="P21-CNOSF 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000" y="1440001"/>
            <a:ext cx="5196302" cy="468021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acteurs et leur rôle</a:t>
            </a:r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fr-FR" smtClean="0"/>
              <a:t>L’Agence mondiale antidopage (AMA)</a:t>
            </a:r>
          </a:p>
          <a:p>
            <a:pPr lvl="2" eaLnBrk="1" hangingPunct="1"/>
            <a:r>
              <a:rPr lang="fr-FR" smtClean="0"/>
              <a:t>Mission</a:t>
            </a:r>
          </a:p>
          <a:p>
            <a:pPr lvl="2" eaLnBrk="1" hangingPunct="1"/>
            <a:r>
              <a:rPr lang="fr-FR" smtClean="0"/>
              <a:t>Objectifs</a:t>
            </a:r>
          </a:p>
          <a:p>
            <a:pPr lvl="2" eaLnBrk="1" hangingPunct="1"/>
            <a:r>
              <a:rPr lang="fr-FR" smtClean="0"/>
              <a:t>Budget</a:t>
            </a:r>
          </a:p>
          <a:p>
            <a:pPr lvl="2" eaLnBrk="1" hangingPunct="1"/>
            <a:r>
              <a:rPr lang="fr-FR" smtClean="0"/>
              <a:t>Programme de coordination  ¨ADAMS¨</a:t>
            </a:r>
          </a:p>
          <a:p>
            <a:pPr lvl="2" eaLnBrk="1" hangingPunct="1"/>
            <a:r>
              <a:rPr lang="fr-FR" smtClean="0"/>
              <a:t>Convention Internationale contre le dopage dans le sport</a:t>
            </a:r>
          </a:p>
          <a:p>
            <a:pPr lvl="2" eaLnBrk="1" hangingPunct="1">
              <a:buFontTx/>
              <a:buNone/>
            </a:pPr>
            <a:endParaRPr lang="fr-FR" smtClean="0"/>
          </a:p>
          <a:p>
            <a:pPr lvl="1" eaLnBrk="1" hangingPunct="1"/>
            <a:endParaRPr lang="fr-FR" smtClean="0"/>
          </a:p>
          <a:p>
            <a:pPr lvl="1" eaLnBrk="1" hangingPunct="1"/>
            <a:endParaRPr lang="fr-FR" smtClean="0"/>
          </a:p>
        </p:txBody>
      </p:sp>
      <p:sp>
        <p:nvSpPr>
          <p:cNvPr id="21510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F2144A96-638F-4C17-91BE-B53EB5F4EF75}" type="slidenum">
              <a:rPr lang="fr-FR" sz="1400" b="0"/>
              <a:pPr algn="ctr"/>
              <a:t>7</a:t>
            </a:fld>
            <a:endParaRPr lang="fr-FR" sz="1400" b="0"/>
          </a:p>
        </p:txBody>
      </p:sp>
      <p:pic>
        <p:nvPicPr>
          <p:cNvPr id="7" name="Image 6" descr="P22-CNOSF 20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4000" y="3240000"/>
            <a:ext cx="6385817" cy="33918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acteurs et leur rôle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mtClean="0"/>
              <a:t>Le Comité international olympique (CIO)</a:t>
            </a:r>
          </a:p>
          <a:p>
            <a:pPr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Il réunit tous ceux qui acceptent d’être guidés par la charte olympique et qui reconnaissent l’autorité du CIO</a:t>
            </a:r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Il encourage la coordination, l’organisation et le développement du sport et des compétitions sportives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Parmi ses nombreuses missions :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Soutenir et encourager la promotion de l’éthique sportive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Consacrer ses efforts à veiller à ce que l’esprit du fair-play règne dans le sport et à ce que la violence en soit bannie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Participer à la lutte contre le dopage et son financement</a:t>
            </a:r>
          </a:p>
          <a:p>
            <a:pPr lvl="2" eaLnBrk="1" hangingPunct="1">
              <a:lnSpc>
                <a:spcPct val="90000"/>
              </a:lnSpc>
            </a:pPr>
            <a:r>
              <a:rPr lang="fr-FR" smtClean="0"/>
              <a:t>Prendre les mesures dont le but est d’éviter une mise en danger de la santé des athlètes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  <a:p>
            <a:pPr lvl="1" eaLnBrk="1" hangingPunct="1">
              <a:lnSpc>
                <a:spcPct val="90000"/>
              </a:lnSpc>
            </a:pPr>
            <a:r>
              <a:rPr lang="fr-FR" smtClean="0"/>
              <a:t>La commission médicale</a:t>
            </a:r>
          </a:p>
          <a:p>
            <a:pPr lvl="1" eaLnBrk="1" hangingPunct="1">
              <a:lnSpc>
                <a:spcPct val="90000"/>
              </a:lnSpc>
            </a:pPr>
            <a:endParaRPr lang="fr-FR" smtClean="0"/>
          </a:p>
        </p:txBody>
      </p:sp>
      <p:sp>
        <p:nvSpPr>
          <p:cNvPr id="22533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0594EF91-3BD2-49B8-938B-55ADEFBE49EA}" type="slidenum">
              <a:rPr lang="fr-FR" sz="1400" b="0"/>
              <a:pPr algn="ctr"/>
              <a:t>8</a:t>
            </a:fld>
            <a:endParaRPr lang="fr-FR" sz="1400" b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pied de page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dirty="0" smtClean="0"/>
              <a:t>Le sport pour la santé - Ed. 09/2015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mtClean="0"/>
              <a:t>Les acteurs et leur rôle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Le Comité national olympique et sportif français (CNOSF)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Il représente les 95 fédérations affiliées, regroupées en 4 collèges (fédérations olympiques, nationales sportives, affinitaires ou multisports, scolaires ou universitaires)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Une de ses missions est de veiller à la bonne santé du sport et de ses pratiquants, quels que soient leur niveau de pratique, leur discipline et leur cadre d’activité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r>
              <a:rPr lang="fr-FR" dirty="0" smtClean="0"/>
              <a:t>Il a mis en place la commission médicale du CNOSF qui regroupe :</a:t>
            </a:r>
          </a:p>
          <a:p>
            <a:pPr lvl="2" eaLnBrk="1" hangingPunct="1"/>
            <a:r>
              <a:rPr lang="fr-FR" dirty="0" smtClean="0"/>
              <a:t>Une composante Haut Niveau</a:t>
            </a:r>
          </a:p>
          <a:p>
            <a:pPr lvl="2" eaLnBrk="1" hangingPunct="1"/>
            <a:r>
              <a:rPr lang="fr-FR" dirty="0" smtClean="0"/>
              <a:t>Une composante Sport Santé</a:t>
            </a:r>
          </a:p>
          <a:p>
            <a:pPr lvl="1" eaLnBrk="1" hangingPunct="1"/>
            <a:endParaRPr lang="fr-FR" dirty="0" smtClean="0"/>
          </a:p>
          <a:p>
            <a:pPr lvl="2" eaLnBrk="1" hangingPunct="1">
              <a:buFontTx/>
              <a:buNone/>
            </a:pPr>
            <a:r>
              <a:rPr lang="fr-FR" dirty="0" smtClean="0"/>
              <a:t> </a:t>
            </a:r>
          </a:p>
          <a:p>
            <a:pPr lvl="1" eaLnBrk="1" hangingPunct="1"/>
            <a:endParaRPr lang="fr-FR" dirty="0" smtClean="0"/>
          </a:p>
          <a:p>
            <a:pPr lvl="1" eaLnBrk="1" hangingPunct="1"/>
            <a:endParaRPr lang="fr-FR" dirty="0" smtClean="0"/>
          </a:p>
          <a:p>
            <a:pPr lvl="1" eaLnBrk="1" hangingPunct="1"/>
            <a:endParaRPr lang="fr-FR" dirty="0" smtClean="0"/>
          </a:p>
          <a:p>
            <a:pPr lvl="1" eaLnBrk="1" hangingPunct="1"/>
            <a:endParaRPr lang="fr-FR" dirty="0" smtClean="0"/>
          </a:p>
        </p:txBody>
      </p:sp>
      <p:sp>
        <p:nvSpPr>
          <p:cNvPr id="23557" name="Espace réservé du numéro de diapositive 6"/>
          <p:cNvSpPr txBox="1">
            <a:spLocks/>
          </p:cNvSpPr>
          <p:nvPr/>
        </p:nvSpPr>
        <p:spPr bwMode="auto">
          <a:xfrm>
            <a:off x="8715375" y="3294063"/>
            <a:ext cx="428625" cy="349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fld id="{9901FA7A-F564-4641-81AE-6ABCAB027C74}" type="slidenum">
              <a:rPr lang="fr-FR" sz="1400" b="0"/>
              <a:pPr algn="ctr"/>
              <a:t>9</a:t>
            </a:fld>
            <a:endParaRPr lang="fr-FR" sz="1400" b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1780</Words>
  <Application>Microsoft Office PowerPoint</Application>
  <PresentationFormat>Affichage à l'écran (4:3)</PresentationFormat>
  <Paragraphs>454</Paragraphs>
  <Slides>31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Modèle par défaut</vt:lpstr>
      <vt:lpstr>Le dopage</vt:lpstr>
      <vt:lpstr>La réglementation de la lutte contre le dopage en France</vt:lpstr>
      <vt:lpstr>La réglementation de la lutte contre le dopage en France</vt:lpstr>
      <vt:lpstr>La réglementation de la lutte contre le dopage en France</vt:lpstr>
      <vt:lpstr>La réglementation de la lutte contre le dopage en France</vt:lpstr>
      <vt:lpstr>Les acteurs et leur rôle</vt:lpstr>
      <vt:lpstr>Les acteurs et leur rôle</vt:lpstr>
      <vt:lpstr>Les acteurs et leur rôle</vt:lpstr>
      <vt:lpstr>Les acteurs et leur rôle</vt:lpstr>
      <vt:lpstr>Les acteurs et leur rôle</vt:lpstr>
      <vt:lpstr>Les acteurs et leur rôle</vt:lpstr>
      <vt:lpstr>Le code mondial antidopage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Les méfaits de quelques substances dopantes</vt:lpstr>
      <vt:lpstr>Méthodes interdites</vt:lpstr>
      <vt:lpstr>Méthodes interdites</vt:lpstr>
      <vt:lpstr>Le contrôle antidopage</vt:lpstr>
      <vt:lpstr>Le contrôle antidopage</vt:lpstr>
      <vt:lpstr>État des lieux</vt:lpstr>
      <vt:lpstr>État des lieux</vt:lpstr>
    </vt:vector>
  </TitlesOfParts>
  <Company>CORNIERE COMMUNICATION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L’organisation du sport en France</dc:title>
  <dc:creator>Olivier CORNIERE</dc:creator>
  <cp:lastModifiedBy>martine</cp:lastModifiedBy>
  <cp:revision>153</cp:revision>
  <dcterms:created xsi:type="dcterms:W3CDTF">2004-11-29T13:11:34Z</dcterms:created>
  <dcterms:modified xsi:type="dcterms:W3CDTF">2015-09-15T14:39:29Z</dcterms:modified>
</cp:coreProperties>
</file>