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79" r:id="rId4"/>
    <p:sldId id="280" r:id="rId5"/>
    <p:sldId id="281" r:id="rId6"/>
    <p:sldId id="282" r:id="rId7"/>
    <p:sldId id="283" r:id="rId8"/>
    <p:sldId id="286" r:id="rId9"/>
    <p:sldId id="285" r:id="rId10"/>
    <p:sldId id="287" r:id="rId11"/>
    <p:sldId id="288" r:id="rId12"/>
  </p:sldIdLst>
  <p:sldSz cx="9144000" cy="6858000" type="screen4x3"/>
  <p:notesSz cx="6705600" cy="10058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90" d="100"/>
          <a:sy n="90" d="100"/>
        </p:scale>
        <p:origin x="-140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8888" y="0"/>
            <a:ext cx="29051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9788" y="755650"/>
            <a:ext cx="5026025" cy="3770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9925" y="4776788"/>
            <a:ext cx="53657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5163"/>
            <a:ext cx="29067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8888" y="9555163"/>
            <a:ext cx="29051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A358A62F-3B7D-48B5-996D-90A7317D58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F9630-0DFB-4B52-ABBD-060C708AB522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62C4B-BF90-4E4E-941C-356B0D57D677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B0E05-BB57-4BF1-8400-8FFDE8B36B28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88439-294E-465A-9FCB-28BB757CB75A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ABE33-8EE0-42F6-9101-E6A3926B3507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53FE1F-C1BA-4338-9CE1-82E5E35E0171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2BB5C-4AC4-40D0-8859-BA125EAEFA87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E79B4-FF20-499C-BC8F-41165AD29B8D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4DA9F-60E9-4963-AB3E-035EBBCF2E5D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D9775-598A-4CE3-A6DE-E27C64E38C25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0A99B-83BC-4FA1-B2D3-4A432564B285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  <a:ln>
            <a:solidFill>
              <a:schemeClr val="tx1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3132138" y="6619875"/>
            <a:ext cx="2895600" cy="238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219A-41E8-44AD-8CEA-B95F419AE2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-100013"/>
            <a:ext cx="2171700" cy="622617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-100013"/>
            <a:ext cx="6362700" cy="622617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119C-D989-4D41-9666-E78ACA8F2F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1976-7E4C-4990-ADD9-CFF4BA050A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C1440-6430-44D7-8D2B-79A9251756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2D155-6BF6-4398-B10B-81A142B2AD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154D2-A8A1-4A5F-AAD9-CAA1C4D98B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DDF0-A603-413E-8354-2F67C4DBDD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2C8B-1169-4055-9408-0CDDBFB273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CB0D2-4A5D-4CEE-BCEA-B1ABEA494D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9AFDC-5BA5-4C83-A5DF-EC040D2621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Fond diaporama dop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-100013"/>
            <a:ext cx="82296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19875"/>
            <a:ext cx="2895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713" y="3294063"/>
            <a:ext cx="465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fld id="{AE7BE3E6-4F41-4C17-9506-51B0B6D0C6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8783638" y="32845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charset="0"/>
        <a:buChar char="›"/>
        <a:defRPr sz="2000">
          <a:solidFill>
            <a:schemeClr val="tx1"/>
          </a:solidFill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>
          <a:solidFill>
            <a:schemeClr val="tx1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1600">
          <a:solidFill>
            <a:schemeClr val="tx1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C:\Users\martine\Desktop\CNOSF\CNOSF%20diaporama%202011-1011\diaporama%202015\PNG\CNOSF_LOGO_INSTIT_RVB.jpg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1075" y="2968625"/>
            <a:ext cx="4641850" cy="1109663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fr-FR" smtClean="0"/>
              <a:t>Les facteurs</a:t>
            </a:r>
            <a:br>
              <a:rPr lang="fr-FR" smtClean="0"/>
            </a:br>
            <a:r>
              <a:rPr lang="fr-FR" smtClean="0"/>
              <a:t>de vulnérabilité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diaporama</a:t>
            </a:r>
            <a:br>
              <a:rPr lang="fr-FR" smtClean="0"/>
            </a:br>
            <a:r>
              <a:rPr lang="fr-FR" smtClean="0"/>
              <a:t>« Le Sport pour la Santé »</a:t>
            </a:r>
            <a:br>
              <a:rPr lang="fr-FR" smtClean="0"/>
            </a:br>
            <a:endParaRPr lang="fr-FR" smtClean="0"/>
          </a:p>
        </p:txBody>
      </p:sp>
      <p:pic>
        <p:nvPicPr>
          <p:cNvPr id="13318" name="Picture 9" descr="logo-afld-quadrid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940425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 8" descr="logo_msjsva_bleu_secretaria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2940050"/>
            <a:ext cx="904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NOSF_LOGO_INSTIT_RVB.jpg" descr="C:\Users\martine\Desktop\CNOSF\CNOSF diaporama 2011-1011\diaporama 2015\PNG\CNOSF_LOGO_INSTIT_RVB.jpg"/>
          <p:cNvPicPr>
            <a:picLocks noChangeAspect="1"/>
          </p:cNvPicPr>
          <p:nvPr/>
        </p:nvPicPr>
        <p:blipFill>
          <a:blip r:embed="rId5" r:link="rId6" cstate="print"/>
          <a:stretch>
            <a:fillRect/>
          </a:stretch>
        </p:blipFill>
        <p:spPr>
          <a:xfrm>
            <a:off x="360000" y="360000"/>
            <a:ext cx="1249680" cy="1249680"/>
          </a:xfrm>
          <a:prstGeom prst="rect">
            <a:avLst/>
          </a:prstGeom>
          <a:ln w="3175">
            <a:solidFill>
              <a:schemeClr val="bg2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mauvais usage du médicament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Quelques idées simples à retenir :</a:t>
            </a:r>
          </a:p>
          <a:p>
            <a:pPr lvl="1" eaLnBrk="1" hangingPunct="1"/>
            <a:endParaRPr lang="fr-FR" dirty="0" smtClean="0"/>
          </a:p>
          <a:p>
            <a:pPr lvl="1" eaLnBrk="1" hangingPunct="1"/>
            <a:r>
              <a:rPr lang="fr-FR" b="1" dirty="0" smtClean="0"/>
              <a:t>Garder à l’esprit</a:t>
            </a:r>
            <a:r>
              <a:rPr lang="fr-FR" dirty="0" smtClean="0"/>
              <a:t> que le médicament est la meilleure chose qui soit </a:t>
            </a:r>
            <a:br>
              <a:rPr lang="fr-FR" dirty="0" smtClean="0"/>
            </a:br>
            <a:r>
              <a:rPr lang="fr-FR" dirty="0" smtClean="0"/>
              <a:t>s’il est utilisé à bon escient</a:t>
            </a:r>
          </a:p>
          <a:p>
            <a:pPr lvl="1" eaLnBrk="1" hangingPunct="1"/>
            <a:r>
              <a:rPr lang="fr-FR" b="1" dirty="0" smtClean="0"/>
              <a:t>Ne pas oublier</a:t>
            </a:r>
            <a:r>
              <a:rPr lang="fr-FR" dirty="0" smtClean="0"/>
              <a:t> que le médicament doit être utilisé en réponse </a:t>
            </a:r>
            <a:br>
              <a:rPr lang="fr-FR" dirty="0" smtClean="0"/>
            </a:br>
            <a:r>
              <a:rPr lang="fr-FR" dirty="0" smtClean="0"/>
              <a:t>à une pathologie</a:t>
            </a:r>
          </a:p>
          <a:p>
            <a:pPr lvl="1" eaLnBrk="1" hangingPunct="1"/>
            <a:r>
              <a:rPr lang="fr-FR" b="1" dirty="0" smtClean="0"/>
              <a:t>S’informer</a:t>
            </a:r>
            <a:r>
              <a:rPr lang="fr-FR" dirty="0" smtClean="0"/>
              <a:t> sur la nature du médicament ingéré</a:t>
            </a:r>
          </a:p>
          <a:p>
            <a:pPr lvl="1" eaLnBrk="1" hangingPunct="1"/>
            <a:r>
              <a:rPr lang="fr-FR" b="1" dirty="0" smtClean="0"/>
              <a:t>Prendre conscience</a:t>
            </a:r>
            <a:r>
              <a:rPr lang="fr-FR" dirty="0" smtClean="0"/>
              <a:t> que l’on ne peut connaître le devenir du principe actif d’un médicament s’il est associé à plus de deux autres molécules</a:t>
            </a:r>
          </a:p>
          <a:p>
            <a:pPr lvl="1" eaLnBrk="1" hangingPunct="1"/>
            <a:r>
              <a:rPr lang="fr-FR" b="1" dirty="0" smtClean="0"/>
              <a:t>Savoir </a:t>
            </a:r>
            <a:r>
              <a:rPr lang="fr-FR" dirty="0" smtClean="0"/>
              <a:t>que la dose « dopante » est très nettement supérieure à la dose « thérapeutique », avec les conséquences pouvant en découler pour </a:t>
            </a:r>
            <a:r>
              <a:rPr lang="fr-FR" smtClean="0"/>
              <a:t>la santé</a:t>
            </a:r>
            <a:endParaRPr lang="fr-FR" dirty="0" smtClean="0"/>
          </a:p>
          <a:p>
            <a:pPr lvl="1" eaLnBrk="1" hangingPunct="1"/>
            <a:endParaRPr lang="fr-FR" dirty="0" smtClean="0"/>
          </a:p>
        </p:txBody>
      </p:sp>
      <p:sp>
        <p:nvSpPr>
          <p:cNvPr id="22533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46FC0800-04D3-4B58-87DB-90A4CB1E9B53}" type="slidenum">
              <a:rPr lang="fr-FR" sz="1400" b="0"/>
              <a:pPr algn="ctr"/>
              <a:t>10</a:t>
            </a:fld>
            <a:endParaRPr lang="fr-FR" sz="1400" b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pic>
        <p:nvPicPr>
          <p:cNvPr id="23555" name="Picture 6" descr="27"/>
          <p:cNvPicPr>
            <a:picLocks noChangeAspect="1" noChangeArrowheads="1"/>
          </p:cNvPicPr>
          <p:nvPr/>
        </p:nvPicPr>
        <p:blipFill>
          <a:blip r:embed="rId3" cstate="print"/>
          <a:srcRect l="32214"/>
          <a:stretch>
            <a:fillRect/>
          </a:stretch>
        </p:blipFill>
        <p:spPr bwMode="auto">
          <a:xfrm>
            <a:off x="0" y="1125538"/>
            <a:ext cx="250190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Quels sont les pourvoyeurs ?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36700" y="1557338"/>
            <a:ext cx="6964363" cy="4568825"/>
          </a:xfrm>
        </p:spPr>
        <p:txBody>
          <a:bodyPr/>
          <a:lstStyle/>
          <a:p>
            <a:pPr eaLnBrk="1" hangingPunct="1"/>
            <a:r>
              <a:rPr lang="fr-FR" smtClean="0"/>
              <a:t>Principales sources d’approvisionnement :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Les officines pharmaceutiques, à l’aide d’ordonnances prescrites </a:t>
            </a:r>
            <a:br>
              <a:rPr lang="fr-FR" smtClean="0"/>
            </a:br>
            <a:r>
              <a:rPr lang="fr-FR" smtClean="0"/>
              <a:t>par erreur ou méconnaissance, volées ou falsifiées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Des personnes mal intentionnées appartenant au milieu sportif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Sites Internet</a:t>
            </a:r>
          </a:p>
          <a:p>
            <a:pPr lvl="1" eaLnBrk="1" hangingPunct="1"/>
            <a:endParaRPr lang="fr-FR" smtClean="0"/>
          </a:p>
        </p:txBody>
      </p:sp>
      <p:sp>
        <p:nvSpPr>
          <p:cNvPr id="23558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FF2535B1-AABC-47A6-A5D8-5FC371F4E9CF}" type="slidenum">
              <a:rPr lang="fr-FR" sz="1400" b="0"/>
              <a:pPr algn="ctr"/>
              <a:t>11</a:t>
            </a:fld>
            <a:endParaRPr lang="fr-FR" sz="14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4339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Pourquoi se dope-t-on?</a:t>
            </a:r>
            <a:br>
              <a:rPr lang="fr-FR" smtClean="0"/>
            </a:br>
            <a:r>
              <a:rPr lang="fr-FR" sz="2400" smtClean="0"/>
              <a:t>Analyse des facteurs de vulnérabilité</a:t>
            </a:r>
          </a:p>
        </p:txBody>
      </p:sp>
      <p:sp>
        <p:nvSpPr>
          <p:cNvPr id="14340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milieu sportif et sa logique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L’obligation de résultats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Les exigences du sport de haut niveau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L’isolement social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Les particularités d’une carrière sportive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La médicalisation des structures sportives professionnelles</a:t>
            </a:r>
          </a:p>
        </p:txBody>
      </p:sp>
      <p:sp>
        <p:nvSpPr>
          <p:cNvPr id="14341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CAFA140C-7F72-412C-BB86-AD88E5F262D7}" type="slidenum">
              <a:rPr lang="fr-FR" sz="1400" b="0"/>
              <a:pPr algn="ctr"/>
              <a:t>2</a:t>
            </a:fld>
            <a:endParaRPr lang="fr-FR" sz="14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0" descr="5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C95C"/>
              </a:clrFrom>
              <a:clrTo>
                <a:srgbClr val="FFC95C">
                  <a:alpha val="0"/>
                </a:srgbClr>
              </a:clrTo>
            </a:clrChange>
          </a:blip>
          <a:srcRect l="14079" t="5296" r="8437" b="9930"/>
          <a:stretch>
            <a:fillRect/>
          </a:stretch>
        </p:blipFill>
        <p:spPr bwMode="auto">
          <a:xfrm>
            <a:off x="3276600" y="2997200"/>
            <a:ext cx="2525713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Pourquoi se dope-t-on?</a:t>
            </a:r>
            <a:br>
              <a:rPr lang="fr-FR" dirty="0" smtClean="0"/>
            </a:br>
            <a:r>
              <a:rPr lang="fr-FR" sz="2400" dirty="0" smtClean="0"/>
              <a:t>Analyse des facteurs de vulnérabilité</a:t>
            </a:r>
          </a:p>
        </p:txBody>
      </p:sp>
      <p:sp>
        <p:nvSpPr>
          <p:cNvPr id="15366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8ABAC35C-EEA8-4B52-8B85-CE63731E0CED}" type="slidenum">
              <a:rPr lang="fr-FR" sz="1400" b="0"/>
              <a:pPr algn="ctr"/>
              <a:t>3</a:t>
            </a:fld>
            <a:endParaRPr lang="fr-FR" sz="1400" b="0"/>
          </a:p>
        </p:txBody>
      </p:sp>
      <p:sp>
        <p:nvSpPr>
          <p:cNvPr id="15364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 milieu extra-sportif</a:t>
            </a:r>
          </a:p>
          <a:p>
            <a:pPr lvl="1" eaLnBrk="1" hangingPunct="1"/>
            <a:endParaRPr lang="fr-FR" dirty="0" smtClean="0"/>
          </a:p>
          <a:p>
            <a:pPr lvl="1" eaLnBrk="1" hangingPunct="1"/>
            <a:r>
              <a:rPr lang="fr-FR" dirty="0" smtClean="0"/>
              <a:t>Le manque d’investissement diversifié : « le sport et rien d’autre »</a:t>
            </a:r>
          </a:p>
          <a:p>
            <a:pPr lvl="1" eaLnBrk="1" hangingPunct="1"/>
            <a:endParaRPr lang="fr-FR" dirty="0" smtClean="0"/>
          </a:p>
          <a:p>
            <a:pPr lvl="1" eaLnBrk="1" hangingPunct="1"/>
            <a:r>
              <a:rPr lang="fr-FR" dirty="0" smtClean="0"/>
              <a:t>Le milieu familial</a:t>
            </a:r>
          </a:p>
          <a:p>
            <a:pPr lvl="1" eaLnBrk="1" hangingPunct="1"/>
            <a:endParaRPr lang="fr-FR" dirty="0" smtClean="0"/>
          </a:p>
          <a:p>
            <a:pPr lvl="1" eaLnBrk="1" hangingPunct="1"/>
            <a:r>
              <a:rPr lang="fr-FR" dirty="0" smtClean="0"/>
              <a:t>La recherche de notoriété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Pourquoi se dope-t-on?</a:t>
            </a:r>
            <a:br>
              <a:rPr lang="fr-FR" smtClean="0"/>
            </a:br>
            <a:r>
              <a:rPr lang="fr-FR" sz="2400" smtClean="0"/>
              <a:t>Analyse des facteurs de vulnérabilité</a:t>
            </a:r>
          </a:p>
        </p:txBody>
      </p:sp>
      <p:sp>
        <p:nvSpPr>
          <p:cNvPr id="1638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smtClean="0"/>
              <a:t>La promotion de l’image des produits de « la performance »</a:t>
            </a:r>
          </a:p>
          <a:p>
            <a:pPr lvl="1" eaLnBrk="1" hangingPunct="1">
              <a:lnSpc>
                <a:spcPct val="90000"/>
              </a:lnSpc>
            </a:pPr>
            <a:endParaRPr lang="fr-FR" sz="1800" smtClean="0"/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Les « croyances »</a:t>
            </a:r>
          </a:p>
          <a:p>
            <a:pPr lvl="1" eaLnBrk="1" hangingPunct="1">
              <a:lnSpc>
                <a:spcPct val="90000"/>
              </a:lnSpc>
            </a:pPr>
            <a:endParaRPr lang="fr-FR" sz="1800" smtClean="0"/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L’existence probable de laboratoires clandestins et de réseaux de trafics</a:t>
            </a:r>
          </a:p>
          <a:p>
            <a:pPr lvl="1" eaLnBrk="1" hangingPunct="1">
              <a:lnSpc>
                <a:spcPct val="90000"/>
              </a:lnSpc>
            </a:pPr>
            <a:endParaRPr lang="fr-FR" sz="1800" smtClean="0"/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La facilité d’accès aux informations scientifiques</a:t>
            </a:r>
          </a:p>
          <a:p>
            <a:pPr lvl="1" eaLnBrk="1" hangingPunct="1">
              <a:lnSpc>
                <a:spcPct val="90000"/>
              </a:lnSpc>
            </a:pPr>
            <a:endParaRPr lang="fr-FR" sz="1800" smtClean="0"/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Les doutes sur l’efficacité de la répression</a:t>
            </a:r>
          </a:p>
          <a:p>
            <a:pPr lvl="1" eaLnBrk="1" hangingPunct="1">
              <a:lnSpc>
                <a:spcPct val="90000"/>
              </a:lnSpc>
            </a:pPr>
            <a:endParaRPr lang="fr-FR" sz="1800" smtClean="0"/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L’incitation au dopage par certains</a:t>
            </a:r>
          </a:p>
          <a:p>
            <a:pPr lvl="1" eaLnBrk="1" hangingPunct="1">
              <a:lnSpc>
                <a:spcPct val="90000"/>
              </a:lnSpc>
            </a:pPr>
            <a:endParaRPr lang="fr-FR" sz="1800" smtClean="0"/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Le fait que le trafic de produits dopants soit devenu lucratif</a:t>
            </a:r>
          </a:p>
          <a:p>
            <a:pPr lvl="1" eaLnBrk="1" hangingPunct="1">
              <a:lnSpc>
                <a:spcPct val="90000"/>
              </a:lnSpc>
            </a:pPr>
            <a:endParaRPr lang="fr-FR" sz="1800" smtClean="0"/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La facilité de se procurer les produits</a:t>
            </a:r>
          </a:p>
        </p:txBody>
      </p:sp>
      <p:sp>
        <p:nvSpPr>
          <p:cNvPr id="16389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5BC91C40-0379-4317-AB49-8F29BC2EFE65}" type="slidenum">
              <a:rPr lang="fr-FR" sz="1400" b="0"/>
              <a:pPr algn="ctr"/>
              <a:t>4</a:t>
            </a:fld>
            <a:endParaRPr lang="fr-FR" sz="1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adolescents : un groupe à risques</a:t>
            </a:r>
          </a:p>
        </p:txBody>
      </p:sp>
      <p:sp>
        <p:nvSpPr>
          <p:cNvPr id="174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51275" y="1557338"/>
            <a:ext cx="4835525" cy="4568825"/>
          </a:xfrm>
        </p:spPr>
        <p:txBody>
          <a:bodyPr/>
          <a:lstStyle/>
          <a:p>
            <a:pPr eaLnBrk="1" hangingPunct="1"/>
            <a:r>
              <a:rPr lang="fr-FR" smtClean="0"/>
              <a:t>Le corps :</a:t>
            </a:r>
          </a:p>
          <a:p>
            <a:pPr eaLnBrk="1" hangingPunct="1"/>
            <a:endParaRPr lang="fr-FR" smtClean="0"/>
          </a:p>
          <a:p>
            <a:pPr lvl="1" eaLnBrk="1" hangingPunct="1"/>
            <a:r>
              <a:rPr lang="fr-FR" smtClean="0"/>
              <a:t>L’image</a:t>
            </a:r>
          </a:p>
          <a:p>
            <a:pPr lvl="1" eaLnBrk="1" hangingPunct="1"/>
            <a:r>
              <a:rPr lang="fr-FR" smtClean="0"/>
              <a:t>La croissance</a:t>
            </a:r>
          </a:p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  <a:p>
            <a:pPr eaLnBrk="1" hangingPunct="1"/>
            <a:r>
              <a:rPr lang="fr-FR" smtClean="0"/>
              <a:t>Le risque :</a:t>
            </a:r>
          </a:p>
          <a:p>
            <a:pPr eaLnBrk="1" hangingPunct="1"/>
            <a:endParaRPr lang="fr-FR" smtClean="0"/>
          </a:p>
          <a:p>
            <a:pPr lvl="1" eaLnBrk="1" hangingPunct="1"/>
            <a:r>
              <a:rPr lang="fr-FR" smtClean="0"/>
              <a:t>Le comportement</a:t>
            </a:r>
          </a:p>
          <a:p>
            <a:pPr lvl="1" eaLnBrk="1" hangingPunct="1"/>
            <a:r>
              <a:rPr lang="fr-FR" smtClean="0"/>
              <a:t>Le paradoxe</a:t>
            </a:r>
          </a:p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</p:txBody>
      </p:sp>
      <p:pic>
        <p:nvPicPr>
          <p:cNvPr id="17413" name="Picture 6" descr="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675"/>
            <a:ext cx="3802063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11981AAA-C28A-427D-AC87-1C3C37D43C90}" type="slidenum">
              <a:rPr lang="fr-FR" sz="1400" b="0"/>
              <a:pPr algn="ctr"/>
              <a:t>5</a:t>
            </a:fld>
            <a:endParaRPr lang="fr-FR" sz="14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adolescents : un groupe à risques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000" smtClean="0"/>
              <a:t>Qu’en est-il du jeune sportif ? Est-il plus ou moins vulnérable devant les dangers de la vie qu’un jeune non sportif ?</a:t>
            </a:r>
          </a:p>
          <a:p>
            <a:pPr lvl="1" eaLnBrk="1" hangingPunct="1">
              <a:lnSpc>
                <a:spcPct val="80000"/>
              </a:lnSpc>
            </a:pPr>
            <a:endParaRPr lang="fr-FR" sz="1600" smtClean="0"/>
          </a:p>
          <a:p>
            <a:pPr lvl="1" eaLnBrk="1" hangingPunct="1">
              <a:lnSpc>
                <a:spcPct val="80000"/>
              </a:lnSpc>
            </a:pPr>
            <a:r>
              <a:rPr lang="fr-FR" sz="1600" b="1" smtClean="0"/>
              <a:t>Les athlètes inscrits en pôle </a:t>
            </a:r>
            <a:r>
              <a:rPr lang="fr-FR" sz="1600" smtClean="0"/>
              <a:t>ou pratiquant en moyenne une activité physique et sportive dix heures par semaine sont moins consommateurs de substances psycho-actives</a:t>
            </a:r>
          </a:p>
          <a:p>
            <a:pPr lvl="1" eaLnBrk="1" hangingPunct="1">
              <a:lnSpc>
                <a:spcPct val="80000"/>
              </a:lnSpc>
            </a:pPr>
            <a:endParaRPr lang="fr-FR" sz="1600" smtClean="0"/>
          </a:p>
          <a:p>
            <a:pPr lvl="1" eaLnBrk="1" hangingPunct="1">
              <a:lnSpc>
                <a:spcPct val="80000"/>
              </a:lnSpc>
            </a:pPr>
            <a:r>
              <a:rPr lang="fr-FR" sz="1600" b="1" smtClean="0"/>
              <a:t>Ils n’ont pas une bonne perception </a:t>
            </a:r>
            <a:r>
              <a:rPr lang="fr-FR" sz="1600" smtClean="0"/>
              <a:t>de l’importance de leur santé</a:t>
            </a:r>
          </a:p>
          <a:p>
            <a:pPr lvl="1" eaLnBrk="1" hangingPunct="1">
              <a:lnSpc>
                <a:spcPct val="80000"/>
              </a:lnSpc>
            </a:pPr>
            <a:endParaRPr lang="fr-FR" sz="1600" smtClean="0"/>
          </a:p>
          <a:p>
            <a:pPr lvl="1" eaLnBrk="1" hangingPunct="1">
              <a:lnSpc>
                <a:spcPct val="80000"/>
              </a:lnSpc>
            </a:pPr>
            <a:r>
              <a:rPr lang="fr-FR" sz="1600" b="1" smtClean="0"/>
              <a:t>On trouve des usagers de produits “dopants” </a:t>
            </a:r>
            <a:r>
              <a:rPr lang="fr-FR" sz="1600" smtClean="0"/>
              <a:t>dans toutes les disciplines sportives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fr-FR" sz="1600" smtClean="0"/>
          </a:p>
          <a:p>
            <a:pPr lvl="1" eaLnBrk="1" hangingPunct="1">
              <a:lnSpc>
                <a:spcPct val="80000"/>
              </a:lnSpc>
            </a:pPr>
            <a:r>
              <a:rPr lang="fr-FR" sz="1600" b="1" smtClean="0"/>
              <a:t>Il semble établi </a:t>
            </a:r>
            <a:r>
              <a:rPr lang="fr-FR" sz="1600" smtClean="0"/>
              <a:t>que 5% d’adolescents ont  recours au dopage</a:t>
            </a:r>
          </a:p>
          <a:p>
            <a:pPr lvl="1" eaLnBrk="1" hangingPunct="1">
              <a:lnSpc>
                <a:spcPct val="80000"/>
              </a:lnSpc>
            </a:pPr>
            <a:endParaRPr lang="fr-FR" sz="1600" smtClean="0"/>
          </a:p>
          <a:p>
            <a:pPr lvl="1" eaLnBrk="1" hangingPunct="1">
              <a:lnSpc>
                <a:spcPct val="80000"/>
              </a:lnSpc>
            </a:pPr>
            <a:r>
              <a:rPr lang="fr-FR" sz="1600" b="1" smtClean="0"/>
              <a:t>Les usagers d’alcool </a:t>
            </a:r>
            <a:r>
              <a:rPr lang="fr-FR" sz="1600" smtClean="0"/>
              <a:t>sont plutôt de sexe masculin, âgés d’au moins 17 ans </a:t>
            </a:r>
          </a:p>
          <a:p>
            <a:pPr lvl="1" eaLnBrk="1" hangingPunct="1">
              <a:lnSpc>
                <a:spcPct val="80000"/>
              </a:lnSpc>
            </a:pPr>
            <a:endParaRPr lang="fr-FR" sz="1600" smtClean="0"/>
          </a:p>
          <a:p>
            <a:pPr lvl="1" eaLnBrk="1" hangingPunct="1">
              <a:lnSpc>
                <a:spcPct val="80000"/>
              </a:lnSpc>
            </a:pPr>
            <a:r>
              <a:rPr lang="fr-FR" sz="1600" b="1" smtClean="0"/>
              <a:t>Les usagers de cannabis </a:t>
            </a:r>
            <a:r>
              <a:rPr lang="fr-FR" sz="1600" smtClean="0"/>
              <a:t>sont plutôt de sexe masculin,âgés d’au moins 17 ans 	</a:t>
            </a:r>
          </a:p>
          <a:p>
            <a:pPr lvl="1" eaLnBrk="1" hangingPunct="1">
              <a:lnSpc>
                <a:spcPct val="80000"/>
              </a:lnSpc>
            </a:pPr>
            <a:endParaRPr lang="fr-FR" sz="1600" smtClean="0"/>
          </a:p>
          <a:p>
            <a:pPr lvl="1" eaLnBrk="1" hangingPunct="1">
              <a:lnSpc>
                <a:spcPct val="80000"/>
              </a:lnSpc>
            </a:pPr>
            <a:r>
              <a:rPr lang="fr-FR" sz="1600" b="1" smtClean="0"/>
              <a:t>La tentation du dopage </a:t>
            </a:r>
            <a:r>
              <a:rPr lang="fr-FR" sz="1600" smtClean="0"/>
              <a:t>est plus élevée chez les adolescents de plus de 15 ans, peu satisfaits </a:t>
            </a:r>
            <a:br>
              <a:rPr lang="fr-FR" sz="1600" smtClean="0"/>
            </a:br>
            <a:r>
              <a:rPr lang="fr-FR" sz="1600" smtClean="0"/>
              <a:t>de leurs résultats scolaires, dormant mal, fumant du tabac</a:t>
            </a:r>
          </a:p>
        </p:txBody>
      </p:sp>
      <p:sp>
        <p:nvSpPr>
          <p:cNvPr id="18437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D7DCBBAB-CEC2-4218-99F1-D0047189A29F}" type="slidenum">
              <a:rPr lang="fr-FR" sz="1400" b="0"/>
              <a:pPr algn="ctr"/>
              <a:t>6</a:t>
            </a:fld>
            <a:endParaRPr lang="fr-FR" sz="14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adolescents : un groupe à risques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lvl="1" eaLnBrk="1" hangingPunct="1"/>
            <a:r>
              <a:rPr lang="fr-FR" smtClean="0"/>
              <a:t>Incitation à la consommation de produits en milieu sportif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Motifs de non consommation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Opinions des jeunes sur le dopage</a:t>
            </a:r>
          </a:p>
        </p:txBody>
      </p:sp>
      <p:pic>
        <p:nvPicPr>
          <p:cNvPr id="19461" name="Picture 6" descr="tab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3500438"/>
            <a:ext cx="6408737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62E57414-40FD-41A7-8E43-F369BD5FD698}" type="slidenum">
              <a:rPr lang="fr-FR" sz="1400" b="0"/>
              <a:pPr algn="ctr"/>
              <a:t>7</a:t>
            </a:fld>
            <a:endParaRPr lang="fr-FR" sz="1400"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mtClean="0"/>
              <a:t>Les dangers d’un entraînement et d’une hygiène de vie mal maîtrisés</a:t>
            </a:r>
          </a:p>
        </p:txBody>
      </p:sp>
      <p:pic>
        <p:nvPicPr>
          <p:cNvPr id="20484" name="Picture 6" descr="tab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557338"/>
            <a:ext cx="50292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B426A637-E57C-444E-8087-3143B38EB67F}" type="slidenum">
              <a:rPr lang="fr-FR" sz="1400" b="0"/>
              <a:pPr algn="ctr"/>
              <a:t>8</a:t>
            </a:fld>
            <a:endParaRPr lang="fr-FR" sz="1400"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mtClean="0"/>
              <a:t>Les dangers d’un entraînement et d’une hygiène de vie mal maîtrisés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erreurs d’entraînement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Une mauvaise hygiène de vie</a:t>
            </a:r>
          </a:p>
          <a:p>
            <a:pPr eaLnBrk="1" hangingPunct="1"/>
            <a:endParaRPr lang="fr-FR" smtClean="0"/>
          </a:p>
          <a:p>
            <a:pPr lvl="1" eaLnBrk="1" hangingPunct="1"/>
            <a:r>
              <a:rPr lang="fr-FR" smtClean="0"/>
              <a:t>La fatigue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Le sommeil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L’alimentation</a:t>
            </a:r>
          </a:p>
        </p:txBody>
      </p:sp>
      <p:sp>
        <p:nvSpPr>
          <p:cNvPr id="21509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D34186CE-4D2C-4E23-A3CF-6069E80FDC21}" type="slidenum">
              <a:rPr lang="fr-FR" sz="1400" b="0"/>
              <a:pPr algn="ctr"/>
              <a:t>9</a:t>
            </a:fld>
            <a:endParaRPr lang="fr-FR" sz="14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419</Words>
  <Application>Microsoft Office PowerPoint</Application>
  <PresentationFormat>Affichage à l'écran (4:3)</PresentationFormat>
  <Paragraphs>130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Modèle par défaut</vt:lpstr>
      <vt:lpstr>Les facteurs de vulnérabilité</vt:lpstr>
      <vt:lpstr>Pourquoi se dope-t-on? Analyse des facteurs de vulnérabilité</vt:lpstr>
      <vt:lpstr>Pourquoi se dope-t-on? Analyse des facteurs de vulnérabilité</vt:lpstr>
      <vt:lpstr>Pourquoi se dope-t-on? Analyse des facteurs de vulnérabilité</vt:lpstr>
      <vt:lpstr>Les adolescents : un groupe à risques</vt:lpstr>
      <vt:lpstr>Les adolescents : un groupe à risques</vt:lpstr>
      <vt:lpstr>Les adolescents : un groupe à risques</vt:lpstr>
      <vt:lpstr>Les dangers d’un entraînement et d’une hygiène de vie mal maîtrisés</vt:lpstr>
      <vt:lpstr>Les dangers d’un entraînement et d’une hygiène de vie mal maîtrisés</vt:lpstr>
      <vt:lpstr>Le mauvais usage du médicament</vt:lpstr>
      <vt:lpstr>Quels sont les pourvoyeurs ?</vt:lpstr>
    </vt:vector>
  </TitlesOfParts>
  <Company>CORNIERE COMMUNICATION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L’organisation du sport en France</dc:title>
  <dc:creator>Olivier CORNIERE</dc:creator>
  <cp:lastModifiedBy>martine</cp:lastModifiedBy>
  <cp:revision>62</cp:revision>
  <dcterms:created xsi:type="dcterms:W3CDTF">2004-11-29T13:11:34Z</dcterms:created>
  <dcterms:modified xsi:type="dcterms:W3CDTF">2015-09-15T14:29:15Z</dcterms:modified>
</cp:coreProperties>
</file>