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81" r:id="rId3"/>
    <p:sldId id="279" r:id="rId4"/>
    <p:sldId id="282" r:id="rId5"/>
    <p:sldId id="285" r:id="rId6"/>
    <p:sldId id="286" r:id="rId7"/>
    <p:sldId id="287" r:id="rId8"/>
    <p:sldId id="284" r:id="rId9"/>
    <p:sldId id="283" r:id="rId10"/>
    <p:sldId id="288" r:id="rId11"/>
    <p:sldId id="289" r:id="rId12"/>
    <p:sldId id="290" r:id="rId13"/>
    <p:sldId id="280" r:id="rId14"/>
  </p:sldIdLst>
  <p:sldSz cx="9144000" cy="6858000" type="screen4x3"/>
  <p:notesSz cx="6705600" cy="100584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4590" autoAdjust="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67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9" tIns="47895" rIns="95789" bIns="47895" numCol="1" anchor="t" anchorCtr="0" compatLnSpc="1">
            <a:prstTxWarp prst="textNoShape">
              <a:avLst/>
            </a:prstTxWarp>
          </a:bodyPr>
          <a:lstStyle>
            <a:lvl1pPr>
              <a:defRPr sz="1300" b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98888" y="0"/>
            <a:ext cx="2905125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9" tIns="47895" rIns="95789" bIns="47895" numCol="1" anchor="t" anchorCtr="0" compatLnSpc="1">
            <a:prstTxWarp prst="textNoShape">
              <a:avLst/>
            </a:prstTxWarp>
          </a:bodyPr>
          <a:lstStyle>
            <a:lvl1pPr algn="r">
              <a:defRPr sz="1300" b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39788" y="755650"/>
            <a:ext cx="5026025" cy="37703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9925" y="4776788"/>
            <a:ext cx="536575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9" tIns="47895" rIns="95789" bIns="478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55163"/>
            <a:ext cx="29067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9" tIns="47895" rIns="95789" bIns="47895" numCol="1" anchor="b" anchorCtr="0" compatLnSpc="1">
            <a:prstTxWarp prst="textNoShape">
              <a:avLst/>
            </a:prstTxWarp>
          </a:bodyPr>
          <a:lstStyle>
            <a:lvl1pPr>
              <a:defRPr sz="1300" b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98888" y="9555163"/>
            <a:ext cx="2905125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9" tIns="47895" rIns="95789" bIns="47895" numCol="1" anchor="b" anchorCtr="0" compatLnSpc="1">
            <a:prstTxWarp prst="textNoShape">
              <a:avLst/>
            </a:prstTxWarp>
          </a:bodyPr>
          <a:lstStyle>
            <a:lvl1pPr algn="r">
              <a:defRPr sz="1300" b="0"/>
            </a:lvl1pPr>
          </a:lstStyle>
          <a:p>
            <a:pPr>
              <a:defRPr/>
            </a:pPr>
            <a:fld id="{017CE79B-2162-40E8-BEAA-B745F31E7E0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D5F0BD-B50E-4B1D-999F-8035E98B89AC}" type="slidenum">
              <a:rPr lang="fr-FR" smtClean="0"/>
              <a:pPr/>
              <a:t>1</a:t>
            </a:fld>
            <a:endParaRPr lang="fr-FR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12947A-1B0F-4943-A16B-267E652A74DC}" type="slidenum">
              <a:rPr lang="fr-FR" smtClean="0"/>
              <a:pPr/>
              <a:t>10</a:t>
            </a:fld>
            <a:endParaRPr lang="fr-FR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6DCBE1-1B87-4BD8-8954-A15827635FDF}" type="slidenum">
              <a:rPr lang="fr-FR" smtClean="0"/>
              <a:pPr/>
              <a:t>11</a:t>
            </a:fld>
            <a:endParaRPr lang="fr-FR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AD9672-7BC5-4526-8154-177DF1EEA66C}" type="slidenum">
              <a:rPr lang="fr-FR" smtClean="0"/>
              <a:pPr/>
              <a:t>12</a:t>
            </a:fld>
            <a:endParaRPr lang="fr-FR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F83330-0B5E-42C6-A97F-E94B867FE5C0}" type="slidenum">
              <a:rPr lang="fr-FR" smtClean="0"/>
              <a:pPr/>
              <a:t>13</a:t>
            </a:fld>
            <a:endParaRPr lang="fr-FR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94AC9F-44D0-423E-975A-861C3FB48C1D}" type="slidenum">
              <a:rPr lang="fr-FR" smtClean="0"/>
              <a:pPr/>
              <a:t>2</a:t>
            </a:fld>
            <a:endParaRPr lang="fr-FR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9BD12C-EB3E-4EFF-85DF-76048C82FA62}" type="slidenum">
              <a:rPr lang="fr-FR" smtClean="0"/>
              <a:pPr/>
              <a:t>3</a:t>
            </a:fld>
            <a:endParaRPr lang="fr-FR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3FC4FB-6D24-41C9-AC44-882A2E5BDCC6}" type="slidenum">
              <a:rPr lang="fr-FR" smtClean="0"/>
              <a:pPr/>
              <a:t>4</a:t>
            </a:fld>
            <a:endParaRPr lang="fr-FR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E2D9CB-1E43-46F3-9574-FD45672279E2}" type="slidenum">
              <a:rPr lang="fr-FR" smtClean="0"/>
              <a:pPr/>
              <a:t>5</a:t>
            </a:fld>
            <a:endParaRPr lang="fr-FR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DFECFE-83CB-4C48-9812-874A23EB83AC}" type="slidenum">
              <a:rPr lang="fr-FR" smtClean="0"/>
              <a:pPr/>
              <a:t>6</a:t>
            </a:fld>
            <a:endParaRPr lang="fr-FR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12358F-BB53-463B-9690-A65EC60DCEF2}" type="slidenum">
              <a:rPr lang="fr-FR" smtClean="0"/>
              <a:pPr/>
              <a:t>7</a:t>
            </a:fld>
            <a:endParaRPr lang="fr-FR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4D5838-2437-4A67-8F12-FD2CD5BBFA3C}" type="slidenum">
              <a:rPr lang="fr-FR" smtClean="0"/>
              <a:pPr/>
              <a:t>8</a:t>
            </a:fld>
            <a:endParaRPr lang="fr-FR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258830-573E-443B-96EC-F6C02318F0FD}" type="slidenum">
              <a:rPr lang="fr-FR" smtClean="0"/>
              <a:pPr/>
              <a:t>9</a:t>
            </a:fld>
            <a:endParaRPr lang="fr-FR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Fondfich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3429000"/>
            <a:ext cx="7772400" cy="1470025"/>
          </a:xfrm>
          <a:ln>
            <a:solidFill>
              <a:schemeClr val="tx1"/>
            </a:solidFill>
          </a:ln>
        </p:spPr>
        <p:txBody>
          <a:bodyPr/>
          <a:lstStyle>
            <a:lvl1pPr algn="ctr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6764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000"/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xfrm>
            <a:off x="3132138" y="6619875"/>
            <a:ext cx="2895600" cy="2381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fr-FR"/>
              <a:t>Le sport pour la santé - Ed. 10/2011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Fondfich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Le sport pour la santé - Ed. 10/2011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DED23-2576-4EF4-995C-7713DD11ABF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Fondfich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-100013"/>
            <a:ext cx="2171700" cy="6226176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0" y="-100013"/>
            <a:ext cx="6362700" cy="6226176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Le sport pour la santé - Ed. 10/2011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FC0EA-450B-4093-897A-C1D41C0DFFB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Fondfich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Le sport pour la santé - Ed. 10/2011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55D17-57FC-4E05-81EB-411D499CE0B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Fondfich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Le sport pour la santé - Ed. 10/2011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A7BA4-7B4D-4519-A1DA-3F130BCA43D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8" descr="Fondfich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8600" cy="4568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38600" cy="4568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Le sport pour la santé - Ed. 10/2011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5FC1C-0233-4E2E-83A0-A9694FB3661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8" descr="Fondfich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Le sport pour la santé - Ed. 10/2011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CE2FE-7455-4B26-BFF9-A49C765A81C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8" descr="Fondfich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Le sport pour la santé - Ed. 10/2011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0119F-572D-4A7D-B4DB-0B0D478B3DD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8" descr="Fondfich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Le sport pour la santé - Ed. 10/2011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37976-A2D4-43CA-B5EC-85434F8AB15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8" descr="Fondfich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Le sport pour la santé - Ed. 10/2011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ED042-C449-4728-A575-D86705FCD3C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8" descr="Fondfich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Le sport pour la santé - Ed. 10/2011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E6ED6-B204-4082-8A63-71FB599B8FD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Fond diaporama dopage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100013"/>
            <a:ext cx="8229600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29600" cy="456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619875"/>
            <a:ext cx="28956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b="0"/>
            </a:lvl1pPr>
          </a:lstStyle>
          <a:p>
            <a:pPr>
              <a:defRPr/>
            </a:pPr>
            <a:r>
              <a:rPr lang="fr-FR"/>
              <a:t>Le sport pour la santé - Ed. 10/2011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48713" y="3294063"/>
            <a:ext cx="4651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fld id="{5F248D06-4208-4629-AE74-C94739E2E06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8783638" y="3284538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•"/>
        <a:defRPr sz="28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Font typeface="Arial" charset="0"/>
        <a:buChar char="›"/>
        <a:defRPr sz="2000">
          <a:solidFill>
            <a:schemeClr val="tx1"/>
          </a:solidFill>
          <a:latin typeface="Arial Narrow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•"/>
        <a:defRPr>
          <a:solidFill>
            <a:schemeClr val="tx1"/>
          </a:solidFill>
          <a:latin typeface="Arial Narrow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–"/>
        <a:defRPr sz="1600">
          <a:solidFill>
            <a:schemeClr val="tx1"/>
          </a:solidFill>
          <a:latin typeface="Arial Narrow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»"/>
        <a:defRPr sz="1600">
          <a:solidFill>
            <a:schemeClr val="tx1"/>
          </a:solidFill>
          <a:latin typeface="Arial Narrow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Char char="»"/>
        <a:defRPr sz="1600">
          <a:solidFill>
            <a:schemeClr val="tx1"/>
          </a:solidFill>
          <a:latin typeface="Arial Narrow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Char char="»"/>
        <a:defRPr sz="1600">
          <a:solidFill>
            <a:schemeClr val="tx1"/>
          </a:solidFill>
          <a:latin typeface="Arial Narrow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Char char="»"/>
        <a:defRPr sz="1600">
          <a:solidFill>
            <a:schemeClr val="tx1"/>
          </a:solidFill>
          <a:latin typeface="Arial Narrow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Char char="»"/>
        <a:defRPr sz="1600">
          <a:solidFill>
            <a:schemeClr val="tx1"/>
          </a:solidFill>
          <a:latin typeface="Arial Narrow" pitchFamily="34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file:///C:\Users\martine\Desktop\CNOSF\CNOSF%20diaporama%202011-1011\diaporama%202015\PNG\CNOSF_LOGO_INSTIT_RVB.jpg" TargetMode="Externa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8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fr-FR" dirty="0" smtClean="0"/>
              <a:t>Le sport pour la santé - Ed. 09/2015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35263" y="2708275"/>
            <a:ext cx="3671887" cy="1109663"/>
          </a:xfrm>
          <a:ln>
            <a:solidFill>
              <a:schemeClr val="accent2"/>
            </a:solidFill>
          </a:ln>
        </p:spPr>
        <p:txBody>
          <a:bodyPr/>
          <a:lstStyle/>
          <a:p>
            <a:pPr eaLnBrk="1" hangingPunct="1"/>
            <a:r>
              <a:rPr lang="fr-FR" smtClean="0"/>
              <a:t>Tous concernés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Le diaporama</a:t>
            </a:r>
            <a:br>
              <a:rPr lang="fr-FR" smtClean="0"/>
            </a:br>
            <a:r>
              <a:rPr lang="fr-FR" smtClean="0"/>
              <a:t>« Le Sport pour la Santé »</a:t>
            </a:r>
            <a:br>
              <a:rPr lang="fr-FR" smtClean="0"/>
            </a:br>
            <a:endParaRPr lang="fr-FR" smtClean="0"/>
          </a:p>
        </p:txBody>
      </p:sp>
      <p:pic>
        <p:nvPicPr>
          <p:cNvPr id="13318" name="Picture 9" descr="logo-afld-quadride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5940425"/>
            <a:ext cx="22320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Image 8" descr="logo_msjsva_bleu_secretariat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" y="2725738"/>
            <a:ext cx="904875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CNOSF_LOGO_INSTIT_RVB.jpg" descr="C:\Users\martine\Desktop\CNOSF\CNOSF diaporama 2011-1011\diaporama 2015\PNG\CNOSF_LOGO_INSTIT_RVB.jpg"/>
          <p:cNvPicPr>
            <a:picLocks noChangeAspect="1"/>
          </p:cNvPicPr>
          <p:nvPr/>
        </p:nvPicPr>
        <p:blipFill>
          <a:blip r:embed="rId5" r:link="rId6" cstate="print"/>
          <a:stretch>
            <a:fillRect/>
          </a:stretch>
        </p:blipFill>
        <p:spPr>
          <a:xfrm>
            <a:off x="360000" y="360000"/>
            <a:ext cx="1249680" cy="1249680"/>
          </a:xfrm>
          <a:prstGeom prst="rect">
            <a:avLst/>
          </a:prstGeom>
          <a:ln w="3175">
            <a:solidFill>
              <a:schemeClr val="bg2"/>
            </a:solidFill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dirty="0" smtClean="0"/>
              <a:t>Le sport pour la santé - Ed. 09/2015</a:t>
            </a:r>
          </a:p>
        </p:txBody>
      </p:sp>
      <p:sp>
        <p:nvSpPr>
          <p:cNvPr id="2253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Tous responsables, tous solidaires, tous efficaces</a:t>
            </a:r>
          </a:p>
        </p:txBody>
      </p:sp>
      <p:sp>
        <p:nvSpPr>
          <p:cNvPr id="22532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Les sponsors</a:t>
            </a:r>
          </a:p>
          <a:p>
            <a:pPr eaLnBrk="1" hangingPunct="1"/>
            <a:endParaRPr lang="fr-FR" smtClean="0"/>
          </a:p>
          <a:p>
            <a:pPr lvl="1" eaLnBrk="1" hangingPunct="1"/>
            <a:r>
              <a:rPr lang="fr-FR" smtClean="0"/>
              <a:t>Ils ne veulent pas de « résultat à tout prix »</a:t>
            </a:r>
          </a:p>
          <a:p>
            <a:pPr lvl="1" eaLnBrk="1" hangingPunct="1"/>
            <a:endParaRPr lang="fr-FR" smtClean="0"/>
          </a:p>
          <a:p>
            <a:pPr lvl="1" eaLnBrk="1" hangingPunct="1"/>
            <a:r>
              <a:rPr lang="fr-FR" smtClean="0"/>
              <a:t>Ils ne gèrent pas la carrière du sportif à la place des personnes compétentes pour cela</a:t>
            </a:r>
          </a:p>
          <a:p>
            <a:pPr lvl="1" eaLnBrk="1" hangingPunct="1"/>
            <a:endParaRPr lang="fr-FR" smtClean="0"/>
          </a:p>
          <a:p>
            <a:pPr lvl="1" eaLnBrk="1" hangingPunct="1"/>
            <a:r>
              <a:rPr lang="fr-FR" smtClean="0"/>
              <a:t>Ils sont patients et attendent « l’éclosion » du sportif</a:t>
            </a:r>
          </a:p>
          <a:p>
            <a:pPr lvl="1" eaLnBrk="1" hangingPunct="1"/>
            <a:endParaRPr lang="fr-FR" smtClean="0"/>
          </a:p>
        </p:txBody>
      </p:sp>
      <p:sp>
        <p:nvSpPr>
          <p:cNvPr id="22533" name="Espace réservé du numéro de diapositive 6"/>
          <p:cNvSpPr txBox="1">
            <a:spLocks/>
          </p:cNvSpPr>
          <p:nvPr/>
        </p:nvSpPr>
        <p:spPr bwMode="auto">
          <a:xfrm>
            <a:off x="8715375" y="3294063"/>
            <a:ext cx="428625" cy="349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fld id="{77545AB8-9405-469A-821E-0C0012FCD2D7}" type="slidenum">
              <a:rPr lang="fr-FR" sz="1400" b="0"/>
              <a:pPr algn="ctr"/>
              <a:t>10</a:t>
            </a:fld>
            <a:endParaRPr lang="fr-FR" sz="1400" b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dirty="0" smtClean="0"/>
              <a:t>Le sport pour la santé - Ed. 09/2015</a:t>
            </a: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Tous responsables, tous solidaires, tous efficaces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Les médias</a:t>
            </a:r>
          </a:p>
          <a:p>
            <a:pPr eaLnBrk="1" hangingPunct="1"/>
            <a:endParaRPr lang="fr-FR" smtClean="0"/>
          </a:p>
          <a:p>
            <a:pPr lvl="1" eaLnBrk="1" hangingPunct="1"/>
            <a:r>
              <a:rPr lang="fr-FR" smtClean="0"/>
              <a:t>Ils font en sorte de ne mettre aucune pression sur le sportif</a:t>
            </a:r>
          </a:p>
          <a:p>
            <a:pPr lvl="1" eaLnBrk="1" hangingPunct="1"/>
            <a:endParaRPr lang="fr-FR" smtClean="0"/>
          </a:p>
          <a:p>
            <a:pPr lvl="1" eaLnBrk="1" hangingPunct="1"/>
            <a:r>
              <a:rPr lang="fr-FR" smtClean="0"/>
              <a:t>Ils respectent les performances du sportif quelles qu’elles soient </a:t>
            </a:r>
          </a:p>
          <a:p>
            <a:pPr lvl="1" eaLnBrk="1" hangingPunct="1"/>
            <a:endParaRPr lang="fr-FR" smtClean="0"/>
          </a:p>
          <a:p>
            <a:pPr lvl="1" eaLnBrk="1" hangingPunct="1"/>
            <a:r>
              <a:rPr lang="fr-FR" smtClean="0"/>
              <a:t>Ils veillent à ne pas être des acteurs indirectement responsables</a:t>
            </a:r>
            <a:br>
              <a:rPr lang="fr-FR" smtClean="0"/>
            </a:br>
            <a:r>
              <a:rPr lang="fr-FR" smtClean="0"/>
              <a:t>du dopage des sportifs</a:t>
            </a:r>
          </a:p>
        </p:txBody>
      </p:sp>
      <p:sp>
        <p:nvSpPr>
          <p:cNvPr id="23557" name="Espace réservé du numéro de diapositive 6"/>
          <p:cNvSpPr txBox="1">
            <a:spLocks/>
          </p:cNvSpPr>
          <p:nvPr/>
        </p:nvSpPr>
        <p:spPr bwMode="auto">
          <a:xfrm>
            <a:off x="8715375" y="3294063"/>
            <a:ext cx="428625" cy="349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fld id="{B7B6B0DC-7B52-41E4-B7A6-88DBDF32617F}" type="slidenum">
              <a:rPr lang="fr-FR" sz="1400" b="0"/>
              <a:pPr algn="ctr"/>
              <a:t>11</a:t>
            </a:fld>
            <a:endParaRPr lang="fr-FR" sz="1400" b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dirty="0" smtClean="0"/>
              <a:t>Le sport pour la santé - Ed. 09/2015</a:t>
            </a: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Tous responsables, tous solidaires, tous efficaces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5040312"/>
          </a:xfrm>
        </p:spPr>
        <p:txBody>
          <a:bodyPr/>
          <a:lstStyle/>
          <a:p>
            <a:pPr eaLnBrk="1" hangingPunct="1">
              <a:lnSpc>
                <a:spcPct val="60000"/>
              </a:lnSpc>
            </a:pPr>
            <a:r>
              <a:rPr lang="fr-FR" smtClean="0"/>
              <a:t>Les organisateurs de compétition</a:t>
            </a:r>
          </a:p>
          <a:p>
            <a:pPr eaLnBrk="1" hangingPunct="1">
              <a:lnSpc>
                <a:spcPct val="60000"/>
              </a:lnSpc>
            </a:pPr>
            <a:endParaRPr lang="fr-FR" smtClean="0"/>
          </a:p>
          <a:p>
            <a:pPr lvl="1" eaLnBrk="1" hangingPunct="1"/>
            <a:r>
              <a:rPr lang="fr-FR" smtClean="0"/>
              <a:t>Ils prévoient les meilleures conditions de récupération des sportifs</a:t>
            </a:r>
          </a:p>
          <a:p>
            <a:pPr lvl="1" eaLnBrk="1" hangingPunct="1"/>
            <a:endParaRPr lang="fr-FR" smtClean="0"/>
          </a:p>
          <a:p>
            <a:pPr lvl="1" eaLnBrk="1" hangingPunct="1"/>
            <a:r>
              <a:rPr lang="fr-FR" smtClean="0"/>
              <a:t>Ils étudient les meilleures conditions de vie pendant les épreuves</a:t>
            </a:r>
          </a:p>
          <a:p>
            <a:pPr lvl="1" eaLnBrk="1" hangingPunct="1"/>
            <a:endParaRPr lang="fr-FR" smtClean="0"/>
          </a:p>
          <a:p>
            <a:pPr lvl="1" eaLnBrk="1" hangingPunct="1"/>
            <a:r>
              <a:rPr lang="fr-FR" smtClean="0"/>
              <a:t>Ils veillent à l’intensité et la fréquence des efforts demandés </a:t>
            </a:r>
            <a:br>
              <a:rPr lang="fr-FR" smtClean="0"/>
            </a:br>
            <a:r>
              <a:rPr lang="fr-FR" smtClean="0"/>
              <a:t>par les compétitions qu’ils organisent</a:t>
            </a:r>
          </a:p>
          <a:p>
            <a:pPr lvl="1" eaLnBrk="1" hangingPunct="1"/>
            <a:endParaRPr lang="fr-FR" smtClean="0"/>
          </a:p>
          <a:p>
            <a:pPr lvl="1" eaLnBrk="1" hangingPunct="1"/>
            <a:r>
              <a:rPr lang="fr-FR" smtClean="0"/>
              <a:t>Ils n’incitent pas les sportifs « à tout gagner » au niveau du règlement </a:t>
            </a:r>
            <a:br>
              <a:rPr lang="fr-FR" smtClean="0"/>
            </a:br>
            <a:r>
              <a:rPr lang="fr-FR" smtClean="0"/>
              <a:t>des épreuves organisées</a:t>
            </a:r>
          </a:p>
          <a:p>
            <a:pPr lvl="1" eaLnBrk="1" hangingPunct="1"/>
            <a:endParaRPr lang="fr-FR" smtClean="0"/>
          </a:p>
          <a:p>
            <a:pPr lvl="1" eaLnBrk="1" hangingPunct="1"/>
            <a:r>
              <a:rPr lang="fr-FR" smtClean="0"/>
              <a:t>Ils veillent à instaurer un calendrier compatible avec la récupération </a:t>
            </a:r>
            <a:br>
              <a:rPr lang="fr-FR" smtClean="0"/>
            </a:br>
            <a:r>
              <a:rPr lang="fr-FR" smtClean="0"/>
              <a:t>des sportifs</a:t>
            </a:r>
          </a:p>
        </p:txBody>
      </p:sp>
      <p:sp>
        <p:nvSpPr>
          <p:cNvPr id="24581" name="Espace réservé du numéro de diapositive 6"/>
          <p:cNvSpPr txBox="1">
            <a:spLocks/>
          </p:cNvSpPr>
          <p:nvPr/>
        </p:nvSpPr>
        <p:spPr bwMode="auto">
          <a:xfrm>
            <a:off x="8715375" y="3294063"/>
            <a:ext cx="428625" cy="349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fld id="{71EDAD0C-A5D4-4E82-B497-DE444D024A99}" type="slidenum">
              <a:rPr lang="fr-FR" sz="1400" b="0"/>
              <a:pPr algn="ctr"/>
              <a:t>12</a:t>
            </a:fld>
            <a:endParaRPr lang="fr-FR" sz="1400" b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dirty="0" smtClean="0"/>
              <a:t>Le sport pour la santé - Ed. </a:t>
            </a:r>
            <a:r>
              <a:rPr lang="fr-FR" smtClean="0"/>
              <a:t>09/2015</a:t>
            </a:r>
          </a:p>
        </p:txBody>
      </p:sp>
      <p:sp>
        <p:nvSpPr>
          <p:cNvPr id="2560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Les messages à faire passer</a:t>
            </a:r>
          </a:p>
        </p:txBody>
      </p:sp>
      <p:sp>
        <p:nvSpPr>
          <p:cNvPr id="2560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908175" y="1557338"/>
            <a:ext cx="6778625" cy="4568825"/>
          </a:xfrm>
        </p:spPr>
        <p:txBody>
          <a:bodyPr/>
          <a:lstStyle/>
          <a:p>
            <a:pPr lvl="1" eaLnBrk="1" hangingPunct="1"/>
            <a:endParaRPr lang="fr-FR" smtClean="0"/>
          </a:p>
          <a:p>
            <a:pPr lvl="1" eaLnBrk="1" hangingPunct="1"/>
            <a:endParaRPr lang="fr-FR" smtClean="0"/>
          </a:p>
          <a:p>
            <a:pPr lvl="1" eaLnBrk="1" hangingPunct="1"/>
            <a:r>
              <a:rPr lang="fr-FR" smtClean="0"/>
              <a:t>S’accorder sur la définition de dopage</a:t>
            </a:r>
          </a:p>
          <a:p>
            <a:pPr lvl="1" eaLnBrk="1" hangingPunct="1"/>
            <a:endParaRPr lang="fr-FR" smtClean="0"/>
          </a:p>
          <a:p>
            <a:pPr lvl="1" eaLnBrk="1" hangingPunct="1"/>
            <a:r>
              <a:rPr lang="fr-FR" smtClean="0"/>
              <a:t>Les effets sur la santé</a:t>
            </a:r>
          </a:p>
          <a:p>
            <a:pPr lvl="1" eaLnBrk="1" hangingPunct="1"/>
            <a:endParaRPr lang="fr-FR" smtClean="0"/>
          </a:p>
          <a:p>
            <a:pPr lvl="1" eaLnBrk="1" hangingPunct="1"/>
            <a:r>
              <a:rPr lang="fr-FR" smtClean="0"/>
              <a:t>Aborder la place du sport dans la vie</a:t>
            </a:r>
          </a:p>
          <a:p>
            <a:pPr lvl="1" eaLnBrk="1" hangingPunct="1"/>
            <a:endParaRPr lang="fr-FR" smtClean="0"/>
          </a:p>
          <a:p>
            <a:pPr lvl="1" eaLnBrk="1" hangingPunct="1"/>
            <a:r>
              <a:rPr lang="fr-FR" smtClean="0"/>
              <a:t>Rendre le sportif apte à demander de l’aide</a:t>
            </a:r>
          </a:p>
          <a:p>
            <a:pPr lvl="1" eaLnBrk="1" hangingPunct="1"/>
            <a:endParaRPr lang="fr-FR" smtClean="0"/>
          </a:p>
        </p:txBody>
      </p:sp>
      <p:pic>
        <p:nvPicPr>
          <p:cNvPr id="25605" name="Picture 6" descr="Messages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57338"/>
            <a:ext cx="1920875" cy="530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6" name="Espace réservé du numéro de diapositive 6"/>
          <p:cNvSpPr txBox="1">
            <a:spLocks/>
          </p:cNvSpPr>
          <p:nvPr/>
        </p:nvSpPr>
        <p:spPr bwMode="auto">
          <a:xfrm>
            <a:off x="8715375" y="3294063"/>
            <a:ext cx="428625" cy="349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fld id="{55A0CCAF-08A6-439A-A60E-D2277FF9763C}" type="slidenum">
              <a:rPr lang="fr-FR" sz="1400" b="0"/>
              <a:pPr algn="ctr"/>
              <a:t>13</a:t>
            </a:fld>
            <a:endParaRPr lang="fr-FR" sz="14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dirty="0" smtClean="0"/>
              <a:t>Le sport pour la santé - Ed. 09/2015</a:t>
            </a:r>
          </a:p>
        </p:txBody>
      </p:sp>
      <p:sp>
        <p:nvSpPr>
          <p:cNvPr id="14339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Pourquoi faut-il lutter contre le dopage?</a:t>
            </a:r>
          </a:p>
        </p:txBody>
      </p:sp>
      <p:sp>
        <p:nvSpPr>
          <p:cNvPr id="14340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Le dopage doit être combattu car il porte atteinte au sens même du sport, à son éthique, à sa fonction éducative et sociale</a:t>
            </a:r>
          </a:p>
          <a:p>
            <a:pPr eaLnBrk="1" hangingPunct="1"/>
            <a:endParaRPr lang="fr-FR" smtClean="0"/>
          </a:p>
        </p:txBody>
      </p:sp>
      <p:pic>
        <p:nvPicPr>
          <p:cNvPr id="14341" name="Picture 8" descr="Pourquoilutter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97200"/>
            <a:ext cx="3656013" cy="386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Rectangle 10"/>
          <p:cNvSpPr>
            <a:spLocks noChangeArrowheads="1"/>
          </p:cNvSpPr>
          <p:nvPr/>
        </p:nvSpPr>
        <p:spPr bwMode="auto">
          <a:xfrm>
            <a:off x="2771775" y="3140075"/>
            <a:ext cx="2771775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rgbClr val="FF6600"/>
              </a:buClr>
              <a:buFont typeface="Arial" charset="0"/>
              <a:buChar char="›"/>
            </a:pPr>
            <a:r>
              <a:rPr lang="fr-FR" sz="2000" b="0">
                <a:latin typeface="Arial Narrow" pitchFamily="34" charset="0"/>
              </a:rPr>
              <a:t>Le jeu</a:t>
            </a:r>
          </a:p>
          <a:p>
            <a:pPr marL="742950" lvl="1" indent="-285750">
              <a:spcBef>
                <a:spcPct val="20000"/>
              </a:spcBef>
              <a:buClr>
                <a:srgbClr val="FF6600"/>
              </a:buClr>
              <a:buFont typeface="Arial" charset="0"/>
              <a:buChar char="›"/>
            </a:pPr>
            <a:endParaRPr lang="fr-FR" sz="2000" b="0">
              <a:latin typeface="Arial Narrow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rgbClr val="FF6600"/>
              </a:buClr>
              <a:buFont typeface="Arial" charset="0"/>
              <a:buChar char="›"/>
            </a:pPr>
            <a:r>
              <a:rPr lang="fr-FR" sz="2000" b="0">
                <a:latin typeface="Arial Narrow" pitchFamily="34" charset="0"/>
              </a:rPr>
              <a:t>La règle</a:t>
            </a:r>
          </a:p>
          <a:p>
            <a:pPr marL="742950" lvl="1" indent="-285750">
              <a:spcBef>
                <a:spcPct val="20000"/>
              </a:spcBef>
              <a:buClr>
                <a:srgbClr val="FF6600"/>
              </a:buClr>
              <a:buFont typeface="Arial" charset="0"/>
              <a:buChar char="›"/>
            </a:pPr>
            <a:endParaRPr lang="fr-FR" sz="2000" b="0">
              <a:latin typeface="Arial Narrow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rgbClr val="FF6600"/>
              </a:buClr>
              <a:buFont typeface="Arial" charset="0"/>
              <a:buChar char="›"/>
            </a:pPr>
            <a:r>
              <a:rPr lang="fr-FR" sz="2000" b="0">
                <a:latin typeface="Arial Narrow" pitchFamily="34" charset="0"/>
              </a:rPr>
              <a:t>L’exemplarité</a:t>
            </a:r>
          </a:p>
          <a:p>
            <a:pPr marL="742950" lvl="1" indent="-285750">
              <a:spcBef>
                <a:spcPct val="20000"/>
              </a:spcBef>
              <a:buClr>
                <a:srgbClr val="FF6600"/>
              </a:buClr>
              <a:buFont typeface="Arial" charset="0"/>
              <a:buChar char="›"/>
            </a:pPr>
            <a:endParaRPr lang="fr-FR" sz="2000" b="0">
              <a:latin typeface="Arial Narrow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rgbClr val="FF6600"/>
              </a:buClr>
              <a:buFont typeface="Arial" charset="0"/>
              <a:buChar char="›"/>
            </a:pPr>
            <a:r>
              <a:rPr lang="fr-FR" sz="2000" b="0">
                <a:latin typeface="Arial Narrow" pitchFamily="34" charset="0"/>
              </a:rPr>
              <a:t>Le risque</a:t>
            </a:r>
          </a:p>
          <a:p>
            <a:pPr marL="742950" lvl="1" indent="-285750">
              <a:spcBef>
                <a:spcPct val="20000"/>
              </a:spcBef>
              <a:buClr>
                <a:srgbClr val="FF6600"/>
              </a:buClr>
              <a:buFont typeface="Arial" charset="0"/>
              <a:buChar char="›"/>
            </a:pPr>
            <a:endParaRPr lang="fr-FR" sz="2000" b="0">
              <a:latin typeface="Arial Narrow" pitchFamily="34" charset="0"/>
            </a:endParaRPr>
          </a:p>
        </p:txBody>
      </p:sp>
      <p:sp>
        <p:nvSpPr>
          <p:cNvPr id="14343" name="Espace réservé du numéro de diapositive 6"/>
          <p:cNvSpPr txBox="1">
            <a:spLocks/>
          </p:cNvSpPr>
          <p:nvPr/>
        </p:nvSpPr>
        <p:spPr bwMode="auto">
          <a:xfrm>
            <a:off x="8715375" y="3294063"/>
            <a:ext cx="428625" cy="349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fld id="{1B6520FA-791F-414A-BCC1-C96A41A28532}" type="slidenum">
              <a:rPr lang="fr-FR" sz="1400" b="0"/>
              <a:pPr algn="ctr"/>
              <a:t>2</a:t>
            </a:fld>
            <a:endParaRPr lang="fr-FR" sz="1400" b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dirty="0" smtClean="0"/>
              <a:t>Le sport pour la santé - Ed. 09/2015</a:t>
            </a:r>
          </a:p>
        </p:txBody>
      </p:sp>
      <p:pic>
        <p:nvPicPr>
          <p:cNvPr id="15363" name="Picture 9" descr="p14 t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12875"/>
            <a:ext cx="5035550" cy="530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Tous responsables, tous solidaires, tous efficaces</a:t>
            </a:r>
          </a:p>
        </p:txBody>
      </p:sp>
      <p:sp>
        <p:nvSpPr>
          <p:cNvPr id="15365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51275" y="1557338"/>
            <a:ext cx="4835525" cy="49672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r-FR" sz="1800" smtClean="0"/>
              <a:t>Les dirigeants </a:t>
            </a:r>
          </a:p>
          <a:p>
            <a:pPr eaLnBrk="1" hangingPunct="1">
              <a:lnSpc>
                <a:spcPct val="80000"/>
              </a:lnSpc>
            </a:pPr>
            <a:endParaRPr lang="fr-FR" sz="1800" smtClean="0"/>
          </a:p>
          <a:p>
            <a:pPr eaLnBrk="1" hangingPunct="1">
              <a:lnSpc>
                <a:spcPct val="80000"/>
              </a:lnSpc>
            </a:pPr>
            <a:r>
              <a:rPr lang="fr-FR" sz="1800" smtClean="0"/>
              <a:t>Les entraîneurs</a:t>
            </a:r>
          </a:p>
          <a:p>
            <a:pPr eaLnBrk="1" hangingPunct="1">
              <a:lnSpc>
                <a:spcPct val="80000"/>
              </a:lnSpc>
            </a:pPr>
            <a:endParaRPr lang="fr-FR" sz="1800" smtClean="0"/>
          </a:p>
          <a:p>
            <a:pPr eaLnBrk="1" hangingPunct="1">
              <a:lnSpc>
                <a:spcPct val="80000"/>
              </a:lnSpc>
            </a:pPr>
            <a:r>
              <a:rPr lang="fr-FR" sz="1800" smtClean="0"/>
              <a:t>L’encadrement médical</a:t>
            </a:r>
          </a:p>
          <a:p>
            <a:pPr eaLnBrk="1" hangingPunct="1">
              <a:lnSpc>
                <a:spcPct val="80000"/>
              </a:lnSpc>
            </a:pPr>
            <a:endParaRPr lang="fr-FR" sz="1800" smtClean="0"/>
          </a:p>
          <a:p>
            <a:pPr eaLnBrk="1" hangingPunct="1">
              <a:lnSpc>
                <a:spcPct val="80000"/>
              </a:lnSpc>
            </a:pPr>
            <a:r>
              <a:rPr lang="fr-FR" sz="1800" smtClean="0"/>
              <a:t>Le pratiquant sportif</a:t>
            </a:r>
          </a:p>
          <a:p>
            <a:pPr eaLnBrk="1" hangingPunct="1">
              <a:lnSpc>
                <a:spcPct val="80000"/>
              </a:lnSpc>
            </a:pPr>
            <a:endParaRPr lang="fr-FR" sz="1800" smtClean="0"/>
          </a:p>
          <a:p>
            <a:pPr eaLnBrk="1" hangingPunct="1">
              <a:lnSpc>
                <a:spcPct val="80000"/>
              </a:lnSpc>
            </a:pPr>
            <a:r>
              <a:rPr lang="fr-FR" sz="1800" smtClean="0"/>
              <a:t>Les sportifs de haut niveau</a:t>
            </a:r>
          </a:p>
          <a:p>
            <a:pPr eaLnBrk="1" hangingPunct="1">
              <a:lnSpc>
                <a:spcPct val="80000"/>
              </a:lnSpc>
            </a:pPr>
            <a:endParaRPr lang="fr-FR" sz="1800" smtClean="0"/>
          </a:p>
          <a:p>
            <a:pPr eaLnBrk="1" hangingPunct="1">
              <a:lnSpc>
                <a:spcPct val="80000"/>
              </a:lnSpc>
            </a:pPr>
            <a:r>
              <a:rPr lang="fr-FR" sz="1800" smtClean="0"/>
              <a:t>Les parents</a:t>
            </a:r>
          </a:p>
          <a:p>
            <a:pPr eaLnBrk="1" hangingPunct="1">
              <a:lnSpc>
                <a:spcPct val="80000"/>
              </a:lnSpc>
            </a:pPr>
            <a:endParaRPr lang="fr-FR" sz="1800" smtClean="0"/>
          </a:p>
          <a:p>
            <a:pPr eaLnBrk="1" hangingPunct="1">
              <a:lnSpc>
                <a:spcPct val="80000"/>
              </a:lnSpc>
            </a:pPr>
            <a:r>
              <a:rPr lang="fr-FR" sz="1800" smtClean="0"/>
              <a:t>Les sponsors</a:t>
            </a:r>
          </a:p>
          <a:p>
            <a:pPr eaLnBrk="1" hangingPunct="1">
              <a:lnSpc>
                <a:spcPct val="80000"/>
              </a:lnSpc>
            </a:pPr>
            <a:endParaRPr lang="fr-FR" sz="1800" smtClean="0"/>
          </a:p>
          <a:p>
            <a:pPr eaLnBrk="1" hangingPunct="1">
              <a:lnSpc>
                <a:spcPct val="80000"/>
              </a:lnSpc>
            </a:pPr>
            <a:r>
              <a:rPr lang="fr-FR" sz="1800" smtClean="0"/>
              <a:t>les médias</a:t>
            </a:r>
          </a:p>
          <a:p>
            <a:pPr eaLnBrk="1" hangingPunct="1">
              <a:lnSpc>
                <a:spcPct val="80000"/>
              </a:lnSpc>
            </a:pPr>
            <a:endParaRPr lang="fr-FR" sz="1800" smtClean="0"/>
          </a:p>
          <a:p>
            <a:pPr eaLnBrk="1" hangingPunct="1">
              <a:lnSpc>
                <a:spcPct val="80000"/>
              </a:lnSpc>
            </a:pPr>
            <a:r>
              <a:rPr lang="fr-FR" sz="1800" smtClean="0"/>
              <a:t>Les organisateurs de compétitions</a:t>
            </a:r>
          </a:p>
        </p:txBody>
      </p:sp>
      <p:sp>
        <p:nvSpPr>
          <p:cNvPr id="15366" name="Espace réservé du numéro de diapositive 6"/>
          <p:cNvSpPr txBox="1">
            <a:spLocks/>
          </p:cNvSpPr>
          <p:nvPr/>
        </p:nvSpPr>
        <p:spPr bwMode="auto">
          <a:xfrm>
            <a:off x="8715375" y="3294063"/>
            <a:ext cx="428625" cy="349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fld id="{442CB269-D00E-4DF6-AEFA-07A11B4EF0F6}" type="slidenum">
              <a:rPr lang="fr-FR" sz="1400" b="0"/>
              <a:pPr algn="ctr"/>
              <a:t>3</a:t>
            </a:fld>
            <a:endParaRPr lang="fr-FR" sz="1400" b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dirty="0" smtClean="0"/>
              <a:t>Le sport pour la santé - Ed. 09/2015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Tous responsables, tous solidaires, tous efficaces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Les dirigeants </a:t>
            </a:r>
          </a:p>
          <a:p>
            <a:pPr lvl="1" eaLnBrk="1" hangingPunct="1"/>
            <a:endParaRPr lang="fr-FR" smtClean="0"/>
          </a:p>
          <a:p>
            <a:pPr lvl="1" eaLnBrk="1" hangingPunct="1">
              <a:lnSpc>
                <a:spcPct val="150000"/>
              </a:lnSpc>
            </a:pPr>
            <a:r>
              <a:rPr lang="fr-FR" smtClean="0"/>
              <a:t>Ils n’exigent pas le résultat à tout prix</a:t>
            </a:r>
          </a:p>
          <a:p>
            <a:pPr lvl="1" eaLnBrk="1" hangingPunct="1">
              <a:lnSpc>
                <a:spcPct val="150000"/>
              </a:lnSpc>
            </a:pPr>
            <a:r>
              <a:rPr lang="fr-FR" smtClean="0"/>
              <a:t>Ils ne visent pas la performance immédiate</a:t>
            </a:r>
          </a:p>
          <a:p>
            <a:pPr lvl="1" eaLnBrk="1" hangingPunct="1">
              <a:lnSpc>
                <a:spcPct val="150000"/>
              </a:lnSpc>
            </a:pPr>
            <a:r>
              <a:rPr lang="fr-FR" smtClean="0"/>
              <a:t>Ils accompagnent l’évolution du sportif</a:t>
            </a:r>
          </a:p>
          <a:p>
            <a:pPr lvl="1" eaLnBrk="1" hangingPunct="1">
              <a:lnSpc>
                <a:spcPct val="150000"/>
              </a:lnSpc>
            </a:pPr>
            <a:r>
              <a:rPr lang="fr-FR" smtClean="0"/>
              <a:t>Ils reconnaissent et valorisent les cadres techniques</a:t>
            </a:r>
          </a:p>
          <a:p>
            <a:pPr lvl="1" eaLnBrk="1" hangingPunct="1">
              <a:lnSpc>
                <a:spcPct val="150000"/>
              </a:lnSpc>
            </a:pPr>
            <a:r>
              <a:rPr lang="fr-FR" smtClean="0"/>
              <a:t>Ils créent des cellules d’encadrement pluridisciplinaires</a:t>
            </a:r>
          </a:p>
          <a:p>
            <a:pPr lvl="1" eaLnBrk="1" hangingPunct="1">
              <a:lnSpc>
                <a:spcPct val="150000"/>
              </a:lnSpc>
            </a:pPr>
            <a:r>
              <a:rPr lang="fr-FR" smtClean="0"/>
              <a:t>Ils s’informent et ils informent</a:t>
            </a:r>
          </a:p>
          <a:p>
            <a:pPr lvl="1" eaLnBrk="1" hangingPunct="1">
              <a:lnSpc>
                <a:spcPct val="150000"/>
              </a:lnSpc>
            </a:pPr>
            <a:r>
              <a:rPr lang="fr-FR" smtClean="0"/>
              <a:t>Ils mettent l’être humain au centre de leurs préoccupations</a:t>
            </a:r>
          </a:p>
        </p:txBody>
      </p:sp>
      <p:sp>
        <p:nvSpPr>
          <p:cNvPr id="16389" name="Espace réservé du numéro de diapositive 6"/>
          <p:cNvSpPr txBox="1">
            <a:spLocks/>
          </p:cNvSpPr>
          <p:nvPr/>
        </p:nvSpPr>
        <p:spPr bwMode="auto">
          <a:xfrm>
            <a:off x="8715375" y="3294063"/>
            <a:ext cx="428625" cy="349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fld id="{6D20B298-81AD-4F28-99B8-FD989F5E34FE}" type="slidenum">
              <a:rPr lang="fr-FR" sz="1400" b="0"/>
              <a:pPr algn="ctr"/>
              <a:t>4</a:t>
            </a:fld>
            <a:endParaRPr lang="fr-FR" sz="1400" b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dirty="0" smtClean="0"/>
              <a:t>Le sport pour la santé - Ed. 09/2015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Tous responsables, tous solidaires, tous efficaces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967287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fr-FR" smtClean="0"/>
              <a:t>Les entraîneurs</a:t>
            </a:r>
          </a:p>
          <a:p>
            <a:pPr eaLnBrk="1" hangingPunct="1">
              <a:lnSpc>
                <a:spcPct val="70000"/>
              </a:lnSpc>
            </a:pPr>
            <a:endParaRPr lang="fr-FR" smtClean="0"/>
          </a:p>
          <a:p>
            <a:pPr lvl="1" eaLnBrk="1" hangingPunct="1">
              <a:lnSpc>
                <a:spcPct val="150000"/>
              </a:lnSpc>
            </a:pPr>
            <a:r>
              <a:rPr lang="fr-FR" smtClean="0"/>
              <a:t>Ils font passer le message anti-dopage</a:t>
            </a:r>
          </a:p>
          <a:p>
            <a:pPr lvl="1" eaLnBrk="1" hangingPunct="1">
              <a:lnSpc>
                <a:spcPct val="150000"/>
              </a:lnSpc>
            </a:pPr>
            <a:r>
              <a:rPr lang="fr-FR" smtClean="0"/>
              <a:t>Ils connaissent chaque sportif et ses limites</a:t>
            </a:r>
          </a:p>
          <a:p>
            <a:pPr lvl="1" eaLnBrk="1" hangingPunct="1">
              <a:lnSpc>
                <a:spcPct val="150000"/>
              </a:lnSpc>
            </a:pPr>
            <a:r>
              <a:rPr lang="fr-FR" smtClean="0"/>
              <a:t>Ils suivent chaque sportif individuellement</a:t>
            </a:r>
          </a:p>
          <a:p>
            <a:pPr lvl="1" eaLnBrk="1" hangingPunct="1">
              <a:lnSpc>
                <a:spcPct val="150000"/>
              </a:lnSpc>
            </a:pPr>
            <a:r>
              <a:rPr lang="fr-FR" smtClean="0"/>
              <a:t>Ils sont vigilants aux « signes » du dopage</a:t>
            </a:r>
          </a:p>
          <a:p>
            <a:pPr lvl="1" eaLnBrk="1" hangingPunct="1">
              <a:lnSpc>
                <a:spcPct val="150000"/>
              </a:lnSpc>
            </a:pPr>
            <a:r>
              <a:rPr lang="fr-FR" smtClean="0"/>
              <a:t>Ils modulent l’entraînement et la récupération</a:t>
            </a:r>
          </a:p>
          <a:p>
            <a:pPr lvl="1" eaLnBrk="1" hangingPunct="1">
              <a:lnSpc>
                <a:spcPct val="150000"/>
              </a:lnSpc>
            </a:pPr>
            <a:r>
              <a:rPr lang="fr-FR" smtClean="0"/>
              <a:t>Ils interviennent dans la mise au point du calendrier</a:t>
            </a:r>
          </a:p>
          <a:p>
            <a:pPr lvl="1" eaLnBrk="1" hangingPunct="1">
              <a:lnSpc>
                <a:spcPct val="110000"/>
              </a:lnSpc>
            </a:pPr>
            <a:r>
              <a:rPr lang="fr-FR" smtClean="0"/>
              <a:t>Ils mettent l’épanouissement du sportif sur le même plan </a:t>
            </a:r>
            <a:br>
              <a:rPr lang="fr-FR" smtClean="0"/>
            </a:br>
            <a:r>
              <a:rPr lang="fr-FR" smtClean="0"/>
              <a:t>que l’amélioration de sa technique et de ses performances</a:t>
            </a:r>
          </a:p>
        </p:txBody>
      </p:sp>
      <p:sp>
        <p:nvSpPr>
          <p:cNvPr id="17413" name="Espace réservé du numéro de diapositive 6"/>
          <p:cNvSpPr txBox="1">
            <a:spLocks/>
          </p:cNvSpPr>
          <p:nvPr/>
        </p:nvSpPr>
        <p:spPr bwMode="auto">
          <a:xfrm>
            <a:off x="8715375" y="3294063"/>
            <a:ext cx="428625" cy="349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fld id="{40153962-ABE7-4E80-A073-931A471B3BBA}" type="slidenum">
              <a:rPr lang="fr-FR" sz="1400" b="0"/>
              <a:pPr algn="ctr"/>
              <a:t>5</a:t>
            </a:fld>
            <a:endParaRPr lang="fr-FR" sz="1400" b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dirty="0" smtClean="0"/>
              <a:t>Le sport pour la santé - Ed. 09/2015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Tous responsables, tous solidaires, tous efficaces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967287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fr-FR" smtClean="0"/>
              <a:t>L’encadrement médical</a:t>
            </a:r>
          </a:p>
          <a:p>
            <a:pPr eaLnBrk="1" hangingPunct="1">
              <a:lnSpc>
                <a:spcPct val="70000"/>
              </a:lnSpc>
            </a:pPr>
            <a:endParaRPr lang="fr-FR" smtClean="0"/>
          </a:p>
          <a:p>
            <a:pPr lvl="1" eaLnBrk="1" hangingPunct="1">
              <a:lnSpc>
                <a:spcPct val="150000"/>
              </a:lnSpc>
            </a:pPr>
            <a:r>
              <a:rPr lang="fr-FR" smtClean="0"/>
              <a:t>Il vérifie le bon état de santé du sportif</a:t>
            </a:r>
          </a:p>
          <a:p>
            <a:pPr lvl="1" eaLnBrk="1" hangingPunct="1">
              <a:lnSpc>
                <a:spcPct val="150000"/>
              </a:lnSpc>
            </a:pPr>
            <a:r>
              <a:rPr lang="fr-FR" smtClean="0"/>
              <a:t>Il veille à une pratique sportive sans danger</a:t>
            </a:r>
          </a:p>
          <a:p>
            <a:pPr lvl="1" eaLnBrk="1" hangingPunct="1">
              <a:lnSpc>
                <a:spcPct val="110000"/>
              </a:lnSpc>
            </a:pPr>
            <a:r>
              <a:rPr lang="fr-FR" smtClean="0"/>
              <a:t>Il prévient les complications de l’entraînement et le recours au dopage </a:t>
            </a:r>
            <a:br>
              <a:rPr lang="fr-FR" smtClean="0"/>
            </a:br>
            <a:r>
              <a:rPr lang="fr-FR" smtClean="0"/>
              <a:t>par un suivi médical</a:t>
            </a:r>
          </a:p>
          <a:p>
            <a:pPr lvl="1" eaLnBrk="1" hangingPunct="1">
              <a:lnSpc>
                <a:spcPct val="150000"/>
              </a:lnSpc>
            </a:pPr>
            <a:r>
              <a:rPr lang="fr-FR" smtClean="0"/>
              <a:t>Il fait partie de la cellule de compétence mise en place autour du sportif</a:t>
            </a:r>
          </a:p>
          <a:p>
            <a:pPr lvl="1" eaLnBrk="1" hangingPunct="1">
              <a:lnSpc>
                <a:spcPct val="150000"/>
              </a:lnSpc>
            </a:pPr>
            <a:r>
              <a:rPr lang="fr-FR" smtClean="0"/>
              <a:t>Il favorise le dialogue entre le sportif et son entourage</a:t>
            </a:r>
          </a:p>
          <a:p>
            <a:pPr lvl="1" eaLnBrk="1" hangingPunct="1">
              <a:lnSpc>
                <a:spcPct val="150000"/>
              </a:lnSpc>
            </a:pPr>
            <a:r>
              <a:rPr lang="fr-FR" smtClean="0"/>
              <a:t>Il surveille, encadre, conseille</a:t>
            </a:r>
          </a:p>
          <a:p>
            <a:pPr lvl="1" eaLnBrk="1" hangingPunct="1">
              <a:lnSpc>
                <a:spcPct val="150000"/>
              </a:lnSpc>
            </a:pPr>
            <a:r>
              <a:rPr lang="fr-FR" smtClean="0"/>
              <a:t>Il soigne les blessures générées par l’activité sportive</a:t>
            </a:r>
          </a:p>
        </p:txBody>
      </p:sp>
      <p:sp>
        <p:nvSpPr>
          <p:cNvPr id="18437" name="Espace réservé du numéro de diapositive 6"/>
          <p:cNvSpPr txBox="1">
            <a:spLocks/>
          </p:cNvSpPr>
          <p:nvPr/>
        </p:nvSpPr>
        <p:spPr bwMode="auto">
          <a:xfrm>
            <a:off x="8715375" y="3294063"/>
            <a:ext cx="428625" cy="349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fld id="{59ECC1B5-A8BE-46D4-8906-ED9C1EA71683}" type="slidenum">
              <a:rPr lang="fr-FR" sz="1400" b="0"/>
              <a:pPr algn="ctr"/>
              <a:t>6</a:t>
            </a:fld>
            <a:endParaRPr lang="fr-FR" sz="1400" b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dirty="0" smtClean="0"/>
              <a:t>Le sport pour la santé - Ed. 09/2015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Tous responsables, tous solidaires, tous efficaces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967287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fr-FR" smtClean="0"/>
              <a:t>Les pratiquants sportifs</a:t>
            </a:r>
          </a:p>
          <a:p>
            <a:pPr eaLnBrk="1" hangingPunct="1">
              <a:lnSpc>
                <a:spcPct val="70000"/>
              </a:lnSpc>
            </a:pPr>
            <a:endParaRPr lang="fr-FR" smtClean="0"/>
          </a:p>
          <a:p>
            <a:pPr lvl="1" eaLnBrk="1" hangingPunct="1">
              <a:lnSpc>
                <a:spcPct val="150000"/>
              </a:lnSpc>
            </a:pPr>
            <a:r>
              <a:rPr lang="fr-FR" smtClean="0"/>
              <a:t>Ils n’oublient pas qu’ils pratiquent leur sport pour le plaisir et selon les règles</a:t>
            </a:r>
          </a:p>
          <a:p>
            <a:pPr lvl="1" eaLnBrk="1" hangingPunct="1">
              <a:lnSpc>
                <a:spcPct val="150000"/>
              </a:lnSpc>
            </a:pPr>
            <a:r>
              <a:rPr lang="fr-FR" smtClean="0"/>
              <a:t>Ils s’entraînent pour progresser et se satisfont de leur progression</a:t>
            </a:r>
          </a:p>
          <a:p>
            <a:pPr lvl="1" eaLnBrk="1" hangingPunct="1">
              <a:lnSpc>
                <a:spcPct val="150000"/>
              </a:lnSpc>
            </a:pPr>
            <a:r>
              <a:rPr lang="fr-FR" smtClean="0"/>
              <a:t>Ils sont réguliers dans leur pratique</a:t>
            </a:r>
          </a:p>
          <a:p>
            <a:pPr lvl="1" eaLnBrk="1" hangingPunct="1">
              <a:lnSpc>
                <a:spcPct val="150000"/>
              </a:lnSpc>
            </a:pPr>
            <a:r>
              <a:rPr lang="fr-FR" smtClean="0"/>
              <a:t>Ils sont rigoureux dans leur hygiène de vie</a:t>
            </a:r>
          </a:p>
          <a:p>
            <a:pPr lvl="1" eaLnBrk="1" hangingPunct="1">
              <a:lnSpc>
                <a:spcPct val="150000"/>
              </a:lnSpc>
            </a:pPr>
            <a:r>
              <a:rPr lang="fr-FR" smtClean="0"/>
              <a:t>Ils apprennent à connaître leur corps</a:t>
            </a:r>
          </a:p>
          <a:p>
            <a:pPr lvl="1" eaLnBrk="1" hangingPunct="1">
              <a:lnSpc>
                <a:spcPct val="150000"/>
              </a:lnSpc>
            </a:pPr>
            <a:r>
              <a:rPr lang="fr-FR" smtClean="0"/>
              <a:t>Ils respectent les signes d’alerte que celui-ci leur envoie</a:t>
            </a:r>
          </a:p>
          <a:p>
            <a:pPr lvl="1" eaLnBrk="1" hangingPunct="1">
              <a:lnSpc>
                <a:spcPct val="150000"/>
              </a:lnSpc>
            </a:pPr>
            <a:r>
              <a:rPr lang="fr-FR" smtClean="0"/>
              <a:t>Ils informent leur médecin qu’ils pratiquent un sport</a:t>
            </a:r>
          </a:p>
          <a:p>
            <a:pPr lvl="1" eaLnBrk="1" hangingPunct="1">
              <a:lnSpc>
                <a:spcPct val="150000"/>
              </a:lnSpc>
            </a:pPr>
            <a:r>
              <a:rPr lang="fr-FR" smtClean="0"/>
              <a:t>Ils évitent de se soigner sans avis médical</a:t>
            </a:r>
          </a:p>
        </p:txBody>
      </p:sp>
      <p:sp>
        <p:nvSpPr>
          <p:cNvPr id="19461" name="Espace réservé du numéro de diapositive 6"/>
          <p:cNvSpPr txBox="1">
            <a:spLocks/>
          </p:cNvSpPr>
          <p:nvPr/>
        </p:nvSpPr>
        <p:spPr bwMode="auto">
          <a:xfrm>
            <a:off x="8715375" y="3294063"/>
            <a:ext cx="428625" cy="349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fld id="{A9917C55-77AE-447E-BB51-BB5A74751403}" type="slidenum">
              <a:rPr lang="fr-FR" sz="1400" b="0"/>
              <a:pPr algn="ctr"/>
              <a:t>7</a:t>
            </a:fld>
            <a:endParaRPr lang="fr-FR" sz="1400" b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dirty="0" smtClean="0"/>
              <a:t>Le sport pour la santé - Ed. 09/2015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Tous responsables, tous solidaires, tous efficaces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967287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fr-FR" smtClean="0"/>
              <a:t>Les sportifs de haut niveau</a:t>
            </a:r>
          </a:p>
          <a:p>
            <a:pPr eaLnBrk="1" hangingPunct="1">
              <a:lnSpc>
                <a:spcPct val="70000"/>
              </a:lnSpc>
            </a:pPr>
            <a:endParaRPr lang="fr-FR" smtClean="0"/>
          </a:p>
          <a:p>
            <a:pPr lvl="1" eaLnBrk="1" hangingPunct="1">
              <a:lnSpc>
                <a:spcPct val="150000"/>
              </a:lnSpc>
            </a:pPr>
            <a:r>
              <a:rPr lang="fr-FR" smtClean="0"/>
              <a:t>Ils savent que leur comportement est observé et a valeur d’exemple</a:t>
            </a:r>
          </a:p>
          <a:p>
            <a:pPr lvl="1" eaLnBrk="1" hangingPunct="1">
              <a:lnSpc>
                <a:spcPct val="150000"/>
              </a:lnSpc>
            </a:pPr>
            <a:r>
              <a:rPr lang="fr-FR" smtClean="0"/>
              <a:t>Ils se sentent responsable à l’égard d’eux-mêmes, de leur club et de leur pays</a:t>
            </a:r>
          </a:p>
          <a:p>
            <a:pPr lvl="1" eaLnBrk="1" hangingPunct="1">
              <a:lnSpc>
                <a:spcPct val="150000"/>
              </a:lnSpc>
            </a:pPr>
            <a:r>
              <a:rPr lang="fr-FR" smtClean="0"/>
              <a:t>Ils sont particulièrement attentifs à ne susciter aucun soupçon</a:t>
            </a:r>
          </a:p>
          <a:p>
            <a:pPr lvl="1" eaLnBrk="1" hangingPunct="1">
              <a:lnSpc>
                <a:spcPct val="110000"/>
              </a:lnSpc>
            </a:pPr>
            <a:r>
              <a:rPr lang="fr-FR" smtClean="0"/>
              <a:t>Ils connaissent les substances et procédés interdits et s’informent </a:t>
            </a:r>
            <a:br>
              <a:rPr lang="fr-FR" smtClean="0"/>
            </a:br>
            <a:r>
              <a:rPr lang="fr-FR" smtClean="0"/>
              <a:t>sur l’évolution de la liste</a:t>
            </a:r>
          </a:p>
          <a:p>
            <a:pPr lvl="1" eaLnBrk="1" hangingPunct="1">
              <a:lnSpc>
                <a:spcPct val="150000"/>
              </a:lnSpc>
            </a:pPr>
            <a:r>
              <a:rPr lang="fr-FR" smtClean="0"/>
              <a:t>Ils veillent à ne pas absorber de produits douteux</a:t>
            </a:r>
          </a:p>
          <a:p>
            <a:pPr lvl="1" eaLnBrk="1" hangingPunct="1">
              <a:lnSpc>
                <a:spcPct val="110000"/>
              </a:lnSpc>
            </a:pPr>
            <a:r>
              <a:rPr lang="fr-FR" smtClean="0"/>
              <a:t>Ils ne craignent pas de parler en public ou en privé pour faire avancer </a:t>
            </a:r>
            <a:br>
              <a:rPr lang="fr-FR" smtClean="0"/>
            </a:br>
            <a:r>
              <a:rPr lang="fr-FR" smtClean="0"/>
              <a:t>le combat contre le dopage</a:t>
            </a:r>
          </a:p>
        </p:txBody>
      </p:sp>
      <p:sp>
        <p:nvSpPr>
          <p:cNvPr id="20485" name="Espace réservé du numéro de diapositive 6"/>
          <p:cNvSpPr txBox="1">
            <a:spLocks/>
          </p:cNvSpPr>
          <p:nvPr/>
        </p:nvSpPr>
        <p:spPr bwMode="auto">
          <a:xfrm>
            <a:off x="8715375" y="3294063"/>
            <a:ext cx="428625" cy="349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fld id="{0DA197EB-D4CD-4E73-950D-97F05FC07E58}" type="slidenum">
              <a:rPr lang="fr-FR" sz="1400" b="0"/>
              <a:pPr algn="ctr"/>
              <a:t>8</a:t>
            </a:fld>
            <a:endParaRPr lang="fr-FR" sz="1400" b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dirty="0" smtClean="0"/>
              <a:t>Le sport pour la santé - Ed. 09/2015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Tous responsables, tous solidaires, tous efficaces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967287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fr-FR" smtClean="0"/>
              <a:t>Les parents</a:t>
            </a:r>
          </a:p>
          <a:p>
            <a:pPr eaLnBrk="1" hangingPunct="1">
              <a:lnSpc>
                <a:spcPct val="70000"/>
              </a:lnSpc>
            </a:pPr>
            <a:endParaRPr lang="fr-FR" smtClean="0"/>
          </a:p>
          <a:p>
            <a:pPr lvl="1" eaLnBrk="1" hangingPunct="1">
              <a:lnSpc>
                <a:spcPct val="150000"/>
              </a:lnSpc>
            </a:pPr>
            <a:r>
              <a:rPr lang="fr-FR" smtClean="0"/>
              <a:t>Ils reconnaissent les bienfaits du sport pour l’épanouissement de leurs enfants</a:t>
            </a:r>
          </a:p>
          <a:p>
            <a:pPr lvl="1" eaLnBrk="1" hangingPunct="1">
              <a:lnSpc>
                <a:spcPct val="150000"/>
              </a:lnSpc>
            </a:pPr>
            <a:r>
              <a:rPr lang="fr-FR" smtClean="0"/>
              <a:t>Ils aident l’encadrement sportif à les préserver de tous les risques</a:t>
            </a:r>
          </a:p>
          <a:p>
            <a:pPr lvl="1" eaLnBrk="1" hangingPunct="1">
              <a:lnSpc>
                <a:spcPct val="150000"/>
              </a:lnSpc>
            </a:pPr>
            <a:r>
              <a:rPr lang="fr-FR" smtClean="0"/>
              <a:t>Ils sont attentifs aux modifications physiques trop rapides du jeune</a:t>
            </a:r>
          </a:p>
          <a:p>
            <a:pPr lvl="1" eaLnBrk="1" hangingPunct="1">
              <a:lnSpc>
                <a:spcPct val="150000"/>
              </a:lnSpc>
            </a:pPr>
            <a:r>
              <a:rPr lang="fr-FR" smtClean="0"/>
              <a:t>Ils ne se projettent pas dans ses exploits</a:t>
            </a:r>
          </a:p>
          <a:p>
            <a:pPr lvl="1" eaLnBrk="1" hangingPunct="1">
              <a:lnSpc>
                <a:spcPct val="150000"/>
              </a:lnSpc>
            </a:pPr>
            <a:r>
              <a:rPr lang="fr-FR" smtClean="0"/>
              <a:t>Ils ne l’engagent pas dans une spécialisation trop précoce</a:t>
            </a:r>
          </a:p>
          <a:p>
            <a:pPr lvl="1" eaLnBrk="1" hangingPunct="1">
              <a:lnSpc>
                <a:spcPct val="150000"/>
              </a:lnSpc>
            </a:pPr>
            <a:r>
              <a:rPr lang="fr-FR" smtClean="0"/>
              <a:t>Ils ne demandent pas de surclassement</a:t>
            </a:r>
          </a:p>
          <a:p>
            <a:pPr lvl="1" eaLnBrk="1" hangingPunct="1">
              <a:lnSpc>
                <a:spcPct val="150000"/>
              </a:lnSpc>
            </a:pPr>
            <a:r>
              <a:rPr lang="fr-FR" smtClean="0"/>
              <a:t>Au moindre problème, ils en parlent avec l’encadrement du club</a:t>
            </a:r>
          </a:p>
          <a:p>
            <a:pPr lvl="1" eaLnBrk="1" hangingPunct="1">
              <a:lnSpc>
                <a:spcPct val="150000"/>
              </a:lnSpc>
            </a:pPr>
            <a:r>
              <a:rPr lang="fr-FR" smtClean="0"/>
              <a:t>Ils veulent que le sport contribue pleinement au bonheur de leurs enfants</a:t>
            </a:r>
          </a:p>
        </p:txBody>
      </p:sp>
      <p:sp>
        <p:nvSpPr>
          <p:cNvPr id="21509" name="Espace réservé du numéro de diapositive 6"/>
          <p:cNvSpPr txBox="1">
            <a:spLocks/>
          </p:cNvSpPr>
          <p:nvPr/>
        </p:nvSpPr>
        <p:spPr bwMode="auto">
          <a:xfrm>
            <a:off x="8715375" y="3294063"/>
            <a:ext cx="428625" cy="349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fld id="{5DE98394-B4F1-4ED1-9C16-E8C14A6B3FF3}" type="slidenum">
              <a:rPr lang="fr-FR" sz="1400" b="0"/>
              <a:pPr algn="ctr"/>
              <a:t>9</a:t>
            </a:fld>
            <a:endParaRPr lang="fr-FR" sz="1400" b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902</TotalTime>
  <Words>700</Words>
  <Application>Microsoft Office PowerPoint</Application>
  <PresentationFormat>Affichage à l'écran (4:3)</PresentationFormat>
  <Paragraphs>166</Paragraphs>
  <Slides>13</Slides>
  <Notes>13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Modèle par défaut</vt:lpstr>
      <vt:lpstr>Tous concernés</vt:lpstr>
      <vt:lpstr>Pourquoi faut-il lutter contre le dopage?</vt:lpstr>
      <vt:lpstr>Tous responsables, tous solidaires, tous efficaces</vt:lpstr>
      <vt:lpstr>Tous responsables, tous solidaires, tous efficaces</vt:lpstr>
      <vt:lpstr>Tous responsables, tous solidaires, tous efficaces</vt:lpstr>
      <vt:lpstr>Tous responsables, tous solidaires, tous efficaces</vt:lpstr>
      <vt:lpstr>Tous responsables, tous solidaires, tous efficaces</vt:lpstr>
      <vt:lpstr>Tous responsables, tous solidaires, tous efficaces</vt:lpstr>
      <vt:lpstr>Tous responsables, tous solidaires, tous efficaces</vt:lpstr>
      <vt:lpstr>Tous responsables, tous solidaires, tous efficaces</vt:lpstr>
      <vt:lpstr>Tous responsables, tous solidaires, tous efficaces</vt:lpstr>
      <vt:lpstr>Tous responsables, tous solidaires, tous efficaces</vt:lpstr>
      <vt:lpstr>Les messages à faire passer</vt:lpstr>
    </vt:vector>
  </TitlesOfParts>
  <Company>CORNIERE COMMUNICATION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L’organisation du sport en France</dc:title>
  <dc:creator>Olivier CORNIERE</dc:creator>
  <cp:lastModifiedBy>martine</cp:lastModifiedBy>
  <cp:revision>58</cp:revision>
  <dcterms:created xsi:type="dcterms:W3CDTF">2004-11-29T13:11:34Z</dcterms:created>
  <dcterms:modified xsi:type="dcterms:W3CDTF">2015-09-15T14:29:46Z</dcterms:modified>
</cp:coreProperties>
</file>