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705600" cy="10058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0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55650"/>
            <a:ext cx="5026025" cy="3770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5" y="4776788"/>
            <a:ext cx="53657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5163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555163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E1F56D5-5E06-46F9-A403-5548254D00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F2453-D597-4C08-B03E-CA0229219757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58B11-F4C8-4C10-86C2-3B3AB7268EE7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C40B9-5EAD-4F10-B755-B9A5CC388640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362AD-5A0C-420D-BD66-A5CC7DAF8C09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C9FB9-D613-48E6-8930-C7AD46E8A85A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93772-7946-419E-A7EE-8A3F4941166F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D5F1E-D1C7-4F93-B2A5-145F26BD4D2E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67F0B-97CD-4A51-8395-A06C73B2D26E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E8D29-2B33-4E6C-B913-62FE47B70EE1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BC7A8-BC2E-4331-92A0-522EDAC27D06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62B51-56C0-4223-9C6E-8F71D693F22B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2138" y="6619875"/>
            <a:ext cx="2895600" cy="238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D39A-97A4-42EF-A451-935BD96067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-100013"/>
            <a:ext cx="2171700" cy="622617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-100013"/>
            <a:ext cx="6362700" cy="622617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E85A-BAAE-4C06-A886-05F611A586A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593A-2F9E-4F0D-A208-BF0F1F90D6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09FB-CD0C-4969-AFF6-C8DDFDBF148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7CB6-D937-4BF5-8510-7E391734C4C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76BD2-85E6-4E00-890E-D95F5821F3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A47D1-F1FA-4276-9CE4-BC1C6C79EDC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D4B98-8B7F-481A-B728-AC3A8451E46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A757-B3EF-4E3A-A7CD-72DC254E0FF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BAA55-54B0-4665-B292-499AB603838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Fond diaporama do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-100013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19875"/>
            <a:ext cx="2895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3294063"/>
            <a:ext cx="465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DB612A9B-7ADF-4DB5-AFF0-5D1F9346F7F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783638" y="32845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›"/>
        <a:defRPr sz="20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160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martine\Desktop\CNOSF\CNOSF%20diaporama%202011-1011\diaporama%202015\PNG\CNOSF_LOGO_INSTIT_RVB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809875"/>
            <a:ext cx="5181600" cy="1470025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La bonne pratique</a:t>
            </a:r>
            <a:br>
              <a:rPr lang="fr-FR" smtClean="0"/>
            </a:br>
            <a:r>
              <a:rPr lang="fr-FR" smtClean="0"/>
              <a:t>du sport de haut niveau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diaporama</a:t>
            </a:r>
            <a:br>
              <a:rPr lang="fr-FR" smtClean="0"/>
            </a:br>
            <a:r>
              <a:rPr lang="fr-FR" smtClean="0"/>
              <a:t>« Le Sport pour la Santé »</a:t>
            </a:r>
            <a:br>
              <a:rPr lang="fr-FR" smtClean="0"/>
            </a:br>
            <a:endParaRPr lang="fr-FR" smtClean="0"/>
          </a:p>
        </p:txBody>
      </p:sp>
      <p:pic>
        <p:nvPicPr>
          <p:cNvPr id="13318" name="Picture 9" descr="logo-afld-quadrid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940425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 8" descr="logo_msjsva_bleu_secretaria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973388"/>
            <a:ext cx="904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NOSF_LOGO_INSTIT_RVB.jpg" descr="C:\Users\martine\Desktop\CNOSF\CNOSF diaporama 2011-1011\diaporama 2015\PNG\CNOSF_LOGO_INSTIT_RVB.jpg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360000" y="360000"/>
            <a:ext cx="1249680" cy="1249680"/>
          </a:xfrm>
          <a:prstGeom prst="rect">
            <a:avLst/>
          </a:prstGeom>
          <a:ln w="3175">
            <a:solidFill>
              <a:schemeClr val="bg2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Nutriti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9425" y="1296988"/>
            <a:ext cx="3621088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Une alimentation équilibrée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Conseils généraux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L’hydratation chez le sportif : que boire ?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Avant l’effort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Pendant l’effort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Après l’effort</a:t>
            </a:r>
          </a:p>
        </p:txBody>
      </p:sp>
      <p:sp>
        <p:nvSpPr>
          <p:cNvPr id="22534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72F232E0-6732-4F4B-8437-F6AAE9773CC3}" type="slidenum">
              <a:rPr lang="fr-FR" sz="1400"/>
              <a:pPr algn="ctr"/>
              <a:t>10</a:t>
            </a:fld>
            <a:endParaRPr lang="fr-FR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</a:t>
            </a:r>
            <a:r>
              <a:rPr lang="fr-FR" smtClean="0"/>
              <a:t>09/2015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 équilibre psychologique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Les déterminants psychologiques de la performance</a:t>
            </a:r>
          </a:p>
          <a:p>
            <a:pPr lvl="1" eaLnBrk="1" hangingPunct="1">
              <a:defRPr/>
            </a:pPr>
            <a:r>
              <a:rPr lang="fr-FR" dirty="0" smtClean="0"/>
              <a:t>La composante personnelle</a:t>
            </a:r>
          </a:p>
          <a:p>
            <a:pPr marL="1080000" lvl="1" eaLnBrk="1" hangingPunct="1">
              <a:lnSpc>
                <a:spcPts val="1700"/>
              </a:lnSpc>
              <a:buFont typeface="Arial" pitchFamily="34" charset="0"/>
              <a:buChar char="•"/>
              <a:defRPr/>
            </a:pPr>
            <a:r>
              <a:rPr lang="fr-FR" sz="1600" dirty="0" smtClean="0"/>
              <a:t>Les caractéristiques de la personnalité</a:t>
            </a:r>
          </a:p>
          <a:p>
            <a:pPr marL="1080000" lvl="1" eaLnBrk="1" hangingPunct="1">
              <a:lnSpc>
                <a:spcPts val="1700"/>
              </a:lnSpc>
              <a:buFont typeface="Arial" pitchFamily="34" charset="0"/>
              <a:buChar char="•"/>
              <a:defRPr/>
            </a:pPr>
            <a:r>
              <a:rPr lang="fr-FR" sz="1600" dirty="0" smtClean="0"/>
              <a:t>Le contrôle des émotions</a:t>
            </a:r>
          </a:p>
          <a:p>
            <a:pPr marL="1080000" lvl="1" eaLnBrk="1" hangingPunct="1">
              <a:lnSpc>
                <a:spcPts val="1700"/>
              </a:lnSpc>
              <a:buFont typeface="Arial" pitchFamily="34" charset="0"/>
              <a:buChar char="•"/>
              <a:defRPr/>
            </a:pPr>
            <a:r>
              <a:rPr lang="fr-FR" sz="1600" dirty="0" smtClean="0"/>
              <a:t>La motivation</a:t>
            </a:r>
          </a:p>
          <a:p>
            <a:pPr lvl="1" eaLnBrk="1" hangingPunct="1">
              <a:defRPr/>
            </a:pPr>
            <a:r>
              <a:rPr lang="fr-FR" dirty="0" smtClean="0"/>
              <a:t>La composante environnementale</a:t>
            </a:r>
          </a:p>
          <a:p>
            <a:pPr lvl="1" eaLnBrk="1" hangingPunct="1">
              <a:defRPr/>
            </a:pPr>
            <a:r>
              <a:rPr lang="fr-FR" dirty="0" smtClean="0"/>
              <a:t>Les moyens de préparation mentale</a:t>
            </a:r>
          </a:p>
          <a:p>
            <a:pPr lvl="1" eaLnBrk="1" hangingPunct="1"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Les techniques de la psychologie du sport </a:t>
            </a:r>
          </a:p>
          <a:p>
            <a:pPr lvl="1" eaLnBrk="1" hangingPunct="1">
              <a:defRPr/>
            </a:pPr>
            <a:r>
              <a:rPr lang="fr-FR" dirty="0" smtClean="0"/>
              <a:t>La relaxation</a:t>
            </a:r>
          </a:p>
          <a:p>
            <a:pPr lvl="1" eaLnBrk="1" hangingPunct="1">
              <a:defRPr/>
            </a:pPr>
            <a:r>
              <a:rPr lang="fr-FR" dirty="0" smtClean="0"/>
              <a:t>La visualisation</a:t>
            </a:r>
          </a:p>
          <a:p>
            <a:pPr lvl="1" eaLnBrk="1" hangingPunct="1">
              <a:defRPr/>
            </a:pPr>
            <a:r>
              <a:rPr lang="fr-FR" dirty="0" smtClean="0"/>
              <a:t>Le contrôle du dialogue interne</a:t>
            </a:r>
          </a:p>
          <a:p>
            <a:pPr lvl="1" eaLnBrk="1" hangingPunct="1">
              <a:defRPr/>
            </a:pPr>
            <a:r>
              <a:rPr lang="fr-FR" dirty="0" smtClean="0"/>
              <a:t>La restructuration cognitive</a:t>
            </a:r>
          </a:p>
          <a:p>
            <a:pPr lvl="1" eaLnBrk="1" hangingPunct="1">
              <a:defRPr/>
            </a:pPr>
            <a:endParaRPr lang="fr-FR" dirty="0" smtClean="0"/>
          </a:p>
        </p:txBody>
      </p:sp>
      <p:sp>
        <p:nvSpPr>
          <p:cNvPr id="23557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2632587C-3BCB-4868-87D6-ACB1536739DC}" type="slidenum">
              <a:rPr lang="fr-FR" sz="1400"/>
              <a:pPr algn="ctr"/>
              <a:t>11</a:t>
            </a:fld>
            <a:endParaRPr lang="fr-FR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433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Quelle est cette bonne pratique ?</a:t>
            </a:r>
          </a:p>
        </p:txBody>
      </p:sp>
      <p:sp>
        <p:nvSpPr>
          <p:cNvPr id="410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Elle consiste en une démarche logique et rationnelle </a:t>
            </a:r>
            <a:br>
              <a:rPr lang="fr-FR" dirty="0" smtClean="0"/>
            </a:br>
            <a:r>
              <a:rPr lang="fr-FR" dirty="0" smtClean="0"/>
              <a:t>de collaboration étroite entre les différentes personnes </a:t>
            </a:r>
            <a:br>
              <a:rPr lang="fr-FR" dirty="0" smtClean="0"/>
            </a:br>
            <a:r>
              <a:rPr lang="fr-FR" dirty="0" smtClean="0"/>
              <a:t>qui entourent le sportif :</a:t>
            </a:r>
          </a:p>
          <a:p>
            <a:pPr lvl="1" eaLnBrk="1" hangingPunct="1">
              <a:defRPr/>
            </a:pPr>
            <a:endParaRPr lang="fr-FR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fr-FR" dirty="0" smtClean="0"/>
              <a:t>Le médecin</a:t>
            </a:r>
          </a:p>
          <a:p>
            <a:pPr lvl="1" eaLnBrk="1" hangingPunct="1">
              <a:lnSpc>
                <a:spcPct val="70000"/>
              </a:lnSpc>
              <a:defRPr/>
            </a:pPr>
            <a:endParaRPr lang="fr-FR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fr-FR" dirty="0" smtClean="0"/>
              <a:t>L’entraîneur</a:t>
            </a:r>
          </a:p>
          <a:p>
            <a:pPr lvl="1" eaLnBrk="1" hangingPunct="1">
              <a:lnSpc>
                <a:spcPct val="70000"/>
              </a:lnSpc>
              <a:defRPr/>
            </a:pPr>
            <a:endParaRPr lang="fr-FR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fr-FR" dirty="0" smtClean="0"/>
              <a:t>Le psychologue</a:t>
            </a:r>
          </a:p>
          <a:p>
            <a:pPr lvl="1" eaLnBrk="1" hangingPunct="1">
              <a:lnSpc>
                <a:spcPct val="70000"/>
              </a:lnSpc>
              <a:defRPr/>
            </a:pPr>
            <a:endParaRPr lang="fr-FR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fr-FR" dirty="0" smtClean="0"/>
              <a:t>Le diététicien</a:t>
            </a:r>
          </a:p>
          <a:p>
            <a:pPr lvl="1" eaLnBrk="1" hangingPunct="1">
              <a:lnSpc>
                <a:spcPct val="70000"/>
              </a:lnSpc>
              <a:defRPr/>
            </a:pPr>
            <a:endParaRPr lang="fr-FR" dirty="0" smtClean="0"/>
          </a:p>
          <a:p>
            <a:pPr lvl="1" eaLnBrk="1" hangingPunct="1">
              <a:lnSpc>
                <a:spcPct val="70000"/>
              </a:lnSpc>
              <a:defRPr/>
            </a:pPr>
            <a:r>
              <a:rPr lang="fr-FR" dirty="0" smtClean="0"/>
              <a:t>Le kinésithérapeute</a:t>
            </a:r>
          </a:p>
          <a:p>
            <a:pPr lvl="1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fr-FR" dirty="0" smtClean="0"/>
          </a:p>
          <a:p>
            <a:pPr marL="0" lvl="1" eaLnBrk="1" hangingPunct="1">
              <a:lnSpc>
                <a:spcPct val="70000"/>
              </a:lnSpc>
              <a:buFont typeface="Arial" pitchFamily="34" charset="0"/>
              <a:buChar char="•"/>
              <a:defRPr/>
            </a:pPr>
            <a:r>
              <a:rPr lang="fr-FR" sz="2600" dirty="0" smtClean="0">
                <a:solidFill>
                  <a:schemeClr val="accent2"/>
                </a:solidFill>
                <a:latin typeface="+mj-lt"/>
              </a:rPr>
              <a:t>Respect des règles d'hygiène de vie</a:t>
            </a:r>
          </a:p>
        </p:txBody>
      </p:sp>
      <p:sp>
        <p:nvSpPr>
          <p:cNvPr id="14341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DC322E82-010C-492A-9E57-1E3FAF155AD0}" type="slidenum">
              <a:rPr lang="fr-FR" sz="1400"/>
              <a:pPr algn="ctr"/>
              <a:t>2</a:t>
            </a:fld>
            <a:endParaRPr lang="fr-FR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suivi médical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fr-FR" dirty="0" smtClean="0">
                <a:latin typeface="Wingdings 2" pitchFamily="18" charset="2"/>
              </a:rPr>
              <a:t>j</a:t>
            </a:r>
            <a:r>
              <a:rPr lang="fr-FR" dirty="0" smtClean="0">
                <a:latin typeface="+mj-lt"/>
              </a:rPr>
              <a:t>Différents articles du code du sport précisent les conditions de la surveillance médicale des sportifs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r-FR" dirty="0" smtClean="0">
                <a:latin typeface="Wingdings 2" pitchFamily="18" charset="2"/>
              </a:rPr>
              <a:t>k</a:t>
            </a:r>
            <a:r>
              <a:rPr lang="fr-FR" dirty="0" smtClean="0">
                <a:latin typeface="+mj-lt"/>
              </a:rPr>
              <a:t>La présence d’un médecin est indispensable auprès du sportif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2060"/>
                </a:solidFill>
                <a:latin typeface="Wingdings 2" pitchFamily="18" charset="2"/>
              </a:rPr>
              <a:t>l</a:t>
            </a:r>
            <a:r>
              <a:rPr lang="fr-FR" dirty="0" smtClean="0"/>
              <a:t>Pourquoi un suivi médical du sportif et en quoi consiste-t-il ? Ses rôles sont multiples :</a:t>
            </a:r>
          </a:p>
          <a:p>
            <a:pPr lvl="1" eaLnBrk="1" hangingPunct="1">
              <a:defRPr/>
            </a:pPr>
            <a:r>
              <a:rPr lang="fr-FR" dirty="0" smtClean="0"/>
              <a:t>De médecine préventive</a:t>
            </a:r>
          </a:p>
          <a:p>
            <a:pPr lvl="1" eaLnBrk="1" hangingPunct="1">
              <a:defRPr/>
            </a:pPr>
            <a:r>
              <a:rPr lang="fr-FR" dirty="0" smtClean="0"/>
              <a:t>D’aptitude</a:t>
            </a:r>
          </a:p>
          <a:p>
            <a:pPr lvl="1" eaLnBrk="1" hangingPunct="1">
              <a:defRPr/>
            </a:pPr>
            <a:r>
              <a:rPr lang="fr-FR" dirty="0" smtClean="0"/>
              <a:t>De suivi</a:t>
            </a:r>
          </a:p>
          <a:p>
            <a:pPr lvl="1" eaLnBrk="1" hangingPunct="1">
              <a:defRPr/>
            </a:pPr>
            <a:r>
              <a:rPr lang="fr-FR" dirty="0" smtClean="0"/>
              <a:t>De soins</a:t>
            </a:r>
          </a:p>
          <a:p>
            <a:pPr lvl="1" eaLnBrk="1" hangingPunct="1">
              <a:defRPr/>
            </a:pPr>
            <a:r>
              <a:rPr lang="fr-FR" dirty="0" smtClean="0"/>
              <a:t>D’éducation pour la santé</a:t>
            </a:r>
          </a:p>
          <a:p>
            <a:pPr lvl="1" eaLnBrk="1" hangingPunct="1">
              <a:defRPr/>
            </a:pPr>
            <a:r>
              <a:rPr lang="fr-FR" dirty="0" smtClean="0"/>
              <a:t>De conseil</a:t>
            </a:r>
          </a:p>
          <a:p>
            <a:pPr lvl="1" eaLnBrk="1" hangingPunct="1">
              <a:buFont typeface="Arial" charset="0"/>
              <a:buNone/>
              <a:defRPr/>
            </a:pPr>
            <a:endParaRPr lang="fr-FR" dirty="0" smtClean="0"/>
          </a:p>
        </p:txBody>
      </p:sp>
      <p:sp>
        <p:nvSpPr>
          <p:cNvPr id="15365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19C1620B-8D87-4E03-BD9E-58B414174CF2}" type="slidenum">
              <a:rPr lang="fr-FR" sz="1400"/>
              <a:pPr algn="ctr"/>
              <a:t>3</a:t>
            </a:fld>
            <a:endParaRPr lang="fr-FR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suivi médical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Où se place le suivi biologique ?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Recherche de pathologies rencontrées chez le sportif</a:t>
            </a:r>
          </a:p>
          <a:p>
            <a:pPr lvl="1" eaLnBrk="1" hangingPunct="1"/>
            <a:r>
              <a:rPr lang="fr-FR" smtClean="0"/>
              <a:t>Évaluation de l’état nutritionnel</a:t>
            </a:r>
          </a:p>
          <a:p>
            <a:pPr lvl="1" eaLnBrk="1" hangingPunct="1"/>
            <a:r>
              <a:rPr lang="fr-FR" smtClean="0"/>
              <a:t>Vérification de la pertinence de l'entraînement</a:t>
            </a:r>
          </a:p>
          <a:p>
            <a:pPr lvl="1" eaLnBrk="1" hangingPunct="1"/>
            <a:r>
              <a:rPr lang="fr-FR" smtClean="0"/>
              <a:t>Recherche des conséquences sanitaires liées à la prise de produits dopants</a:t>
            </a:r>
          </a:p>
          <a:p>
            <a:pPr lvl="1" eaLnBrk="1" hangingPunct="1"/>
            <a:endParaRPr lang="fr-FR" smtClean="0"/>
          </a:p>
          <a:p>
            <a:pPr eaLnBrk="1" hangingPunct="1"/>
            <a:r>
              <a:rPr lang="fr-FR" smtClean="0"/>
              <a:t>Quelle organisation du suivi médical faut-il prévoir ?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Mise en réseau de tous les intervenants</a:t>
            </a:r>
          </a:p>
          <a:p>
            <a:pPr lvl="1" eaLnBrk="1" hangingPunct="1"/>
            <a:r>
              <a:rPr lang="fr-FR" smtClean="0"/>
              <a:t>Structures comprenant une équipe multidisciplinaire</a:t>
            </a:r>
          </a:p>
          <a:p>
            <a:pPr lvl="1" eaLnBrk="1" hangingPunct="1"/>
            <a:endParaRPr lang="fr-FR" smtClean="0"/>
          </a:p>
        </p:txBody>
      </p:sp>
      <p:sp>
        <p:nvSpPr>
          <p:cNvPr id="16389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47342D2A-2810-4769-A0D1-7BA987A8DB9C}" type="slidenum">
              <a:rPr lang="fr-FR" sz="1400"/>
              <a:pPr algn="ctr"/>
              <a:t>4</a:t>
            </a:fld>
            <a:endParaRPr lang="fr-FR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bon usage de l’entraînement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Règles fondamentales d'un bon échauffement</a:t>
            </a:r>
          </a:p>
          <a:p>
            <a:pPr eaLnBrk="1" hangingPunct="1"/>
            <a:r>
              <a:rPr lang="fr-FR" smtClean="0"/>
              <a:t>Principes généraux du bon entraînement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Spécificité</a:t>
            </a:r>
          </a:p>
          <a:p>
            <a:pPr lvl="1" eaLnBrk="1" hangingPunct="1"/>
            <a:r>
              <a:rPr lang="fr-FR" smtClean="0"/>
              <a:t>Progressivité et individualisation</a:t>
            </a:r>
          </a:p>
          <a:p>
            <a:pPr lvl="1" eaLnBrk="1" hangingPunct="1"/>
            <a:r>
              <a:rPr lang="fr-FR" smtClean="0"/>
              <a:t>Préparation physique générale</a:t>
            </a:r>
          </a:p>
          <a:p>
            <a:pPr lvl="1" eaLnBrk="1" hangingPunct="1"/>
            <a:r>
              <a:rPr lang="fr-FR" smtClean="0"/>
              <a:t>Récupération et périodicité</a:t>
            </a:r>
          </a:p>
          <a:p>
            <a:pPr lvl="1" eaLnBrk="1" hangingPunct="1"/>
            <a:r>
              <a:rPr lang="fr-FR" smtClean="0"/>
              <a:t>Convivialité</a:t>
            </a:r>
          </a:p>
          <a:p>
            <a:pPr lvl="1" eaLnBrk="1" hangingPunct="1"/>
            <a:endParaRPr lang="fr-FR" smtClean="0"/>
          </a:p>
          <a:p>
            <a:pPr eaLnBrk="1" hangingPunct="1"/>
            <a:r>
              <a:rPr lang="fr-FR" smtClean="0"/>
              <a:t>Analyse des exigences de la discipline sportive</a:t>
            </a:r>
          </a:p>
          <a:p>
            <a:pPr lvl="1" eaLnBrk="1" hangingPunct="1"/>
            <a:endParaRPr lang="fr-FR" smtClean="0"/>
          </a:p>
          <a:p>
            <a:pPr lvl="1" eaLnBrk="1" hangingPunct="1"/>
            <a:r>
              <a:rPr lang="fr-FR" smtClean="0"/>
              <a:t>Sur les plans physique, métabolique, technique, tactique et psychologique</a:t>
            </a:r>
          </a:p>
          <a:p>
            <a:pPr lvl="1" eaLnBrk="1" hangingPunct="1"/>
            <a:endParaRPr lang="fr-FR" smtClean="0"/>
          </a:p>
        </p:txBody>
      </p:sp>
      <p:sp>
        <p:nvSpPr>
          <p:cNvPr id="17413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5721D65C-61BB-460A-8D54-0D4F7DEF7FD5}" type="slidenum">
              <a:rPr lang="fr-FR" sz="1400"/>
              <a:pPr algn="ctr"/>
              <a:t>5</a:t>
            </a:fld>
            <a:endParaRPr lang="fr-F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pic>
        <p:nvPicPr>
          <p:cNvPr id="18435" name="Picture 6" descr="Visu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C368"/>
              </a:clrFrom>
              <a:clrTo>
                <a:srgbClr val="FAC368">
                  <a:alpha val="0"/>
                </a:srgbClr>
              </a:clrTo>
            </a:clrChange>
          </a:blip>
          <a:srcRect b="19856"/>
          <a:stretch>
            <a:fillRect/>
          </a:stretch>
        </p:blipFill>
        <p:spPr bwMode="auto">
          <a:xfrm>
            <a:off x="3708400" y="2609850"/>
            <a:ext cx="42957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bon usage de l’entraînement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Évaluation de la condition physique, technique </a:t>
            </a:r>
            <a:br>
              <a:rPr lang="fr-FR" smtClean="0"/>
            </a:br>
            <a:r>
              <a:rPr lang="fr-FR" smtClean="0"/>
              <a:t>et psychologique</a:t>
            </a:r>
          </a:p>
          <a:p>
            <a:pPr lvl="1" eaLnBrk="1" hangingPunct="1"/>
            <a:endParaRPr lang="fr-FR" smtClean="0"/>
          </a:p>
          <a:p>
            <a:pPr eaLnBrk="1" hangingPunct="1"/>
            <a:r>
              <a:rPr lang="fr-FR" smtClean="0"/>
              <a:t>Établissement du plan d’entraînement</a:t>
            </a:r>
          </a:p>
          <a:p>
            <a:pPr lvl="1" eaLnBrk="1" hangingPunct="1"/>
            <a:r>
              <a:rPr lang="fr-FR" smtClean="0"/>
              <a:t>Fixation des objectifs d’entraînement</a:t>
            </a:r>
          </a:p>
          <a:p>
            <a:pPr lvl="1" eaLnBrk="1" hangingPunct="1"/>
            <a:endParaRPr lang="fr-FR" smtClean="0"/>
          </a:p>
          <a:p>
            <a:pPr eaLnBrk="1" hangingPunct="1"/>
            <a:r>
              <a:rPr lang="fr-FR" smtClean="0"/>
              <a:t>Si on ajoute un programme </a:t>
            </a:r>
            <a:br>
              <a:rPr lang="fr-FR" smtClean="0"/>
            </a:br>
            <a:r>
              <a:rPr lang="fr-FR" smtClean="0"/>
              <a:t>de musculation…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</p:txBody>
      </p:sp>
      <p:sp>
        <p:nvSpPr>
          <p:cNvPr id="18438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8C7CBDD9-F92B-4958-97F2-92E9CF7DB421}" type="slidenum">
              <a:rPr lang="fr-FR" sz="1400"/>
              <a:pPr algn="ctr"/>
              <a:t>6</a:t>
            </a:fld>
            <a:endParaRPr lang="fr-FR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bon usage de l’entraînement</a:t>
            </a:r>
          </a:p>
        </p:txBody>
      </p:sp>
      <p:pic>
        <p:nvPicPr>
          <p:cNvPr id="19460" name="Picture 5" descr="tab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630363"/>
            <a:ext cx="754380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BDEB224F-3B60-409C-9D40-720D72B6976D}" type="slidenum">
              <a:rPr lang="fr-FR" sz="1400"/>
              <a:pPr algn="ctr"/>
              <a:t>7</a:t>
            </a:fld>
            <a:endParaRPr lang="fr-FR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Une récupération contrôlée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Correcteurs des perturbations induites par l’effort physique</a:t>
            </a:r>
          </a:p>
          <a:p>
            <a:pPr lvl="1" eaLnBrk="1" hangingPunct="1"/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Le sommeil</a:t>
            </a:r>
          </a:p>
          <a:p>
            <a:pPr lvl="1" eaLnBrk="1" hangingPunct="1">
              <a:lnSpc>
                <a:spcPct val="50000"/>
              </a:lnSpc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La réhydratation</a:t>
            </a:r>
          </a:p>
          <a:p>
            <a:pPr lvl="1" eaLnBrk="1" hangingPunct="1">
              <a:lnSpc>
                <a:spcPct val="50000"/>
              </a:lnSpc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L’absorption de glucides</a:t>
            </a:r>
          </a:p>
          <a:p>
            <a:pPr lvl="1" eaLnBrk="1" hangingPunct="1">
              <a:lnSpc>
                <a:spcPct val="50000"/>
              </a:lnSpc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La pratique des étirements</a:t>
            </a:r>
          </a:p>
          <a:p>
            <a:pPr lvl="1" eaLnBrk="1" hangingPunct="1">
              <a:lnSpc>
                <a:spcPct val="50000"/>
              </a:lnSpc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L’hydrothérapie</a:t>
            </a:r>
          </a:p>
          <a:p>
            <a:pPr lvl="1" eaLnBrk="1" hangingPunct="1">
              <a:lnSpc>
                <a:spcPct val="50000"/>
              </a:lnSpc>
              <a:buFont typeface="Arial" charset="0"/>
              <a:buNone/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La cryothérapie</a:t>
            </a:r>
          </a:p>
          <a:p>
            <a:pPr lvl="1" eaLnBrk="1" hangingPunct="1">
              <a:lnSpc>
                <a:spcPct val="50000"/>
              </a:lnSpc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Les techniques de physiothérapie</a:t>
            </a:r>
          </a:p>
          <a:p>
            <a:pPr lvl="1" eaLnBrk="1" hangingPunct="1">
              <a:lnSpc>
                <a:spcPct val="50000"/>
              </a:lnSpc>
            </a:pPr>
            <a:endParaRPr lang="fr-FR" smtClean="0"/>
          </a:p>
          <a:p>
            <a:pPr lvl="1" eaLnBrk="1" hangingPunct="1">
              <a:lnSpc>
                <a:spcPct val="50000"/>
              </a:lnSpc>
            </a:pPr>
            <a:r>
              <a:rPr lang="fr-FR" smtClean="0"/>
              <a:t>Les techniques de relaxation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</p:txBody>
      </p:sp>
      <p:sp>
        <p:nvSpPr>
          <p:cNvPr id="20485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056B13F7-1379-4321-90FC-E25AA6A7A631}" type="slidenum">
              <a:rPr lang="fr-FR" sz="1400"/>
              <a:pPr algn="ctr"/>
              <a:t>8</a:t>
            </a:fld>
            <a:endParaRPr lang="fr-FR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Une alimentation équilibrée</a:t>
            </a:r>
          </a:p>
        </p:txBody>
      </p:sp>
      <p:sp>
        <p:nvSpPr>
          <p:cNvPr id="21508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25B0A384-56CE-4092-B4DC-3C458C0E8720}" type="slidenum">
              <a:rPr lang="fr-FR" sz="1400"/>
              <a:pPr algn="ctr"/>
              <a:t>9</a:t>
            </a:fld>
            <a:endParaRPr lang="fr-FR" sz="1400"/>
          </a:p>
        </p:txBody>
      </p:sp>
      <p:sp>
        <p:nvSpPr>
          <p:cNvPr id="8" name="ZoneTexte 7"/>
          <p:cNvSpPr txBox="1"/>
          <p:nvPr/>
        </p:nvSpPr>
        <p:spPr>
          <a:xfrm>
            <a:off x="971550" y="1484313"/>
            <a:ext cx="701992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fr-FR" sz="2600" dirty="0">
                <a:solidFill>
                  <a:srgbClr val="002060"/>
                </a:solidFill>
                <a:latin typeface="+mj-lt"/>
              </a:rPr>
              <a:t> Quels sont les repères d’une bonne alimentation ?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21510" name="ZoneTexte 8"/>
          <p:cNvSpPr txBox="1">
            <a:spLocks noChangeArrowheads="1"/>
          </p:cNvSpPr>
          <p:nvPr/>
        </p:nvSpPr>
        <p:spPr bwMode="auto">
          <a:xfrm>
            <a:off x="1331913" y="2492375"/>
            <a:ext cx="76977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Les </a:t>
            </a:r>
            <a:r>
              <a:rPr lang="fr-FR" sz="2000" b="1" dirty="0">
                <a:latin typeface="Arial Narrow" pitchFamily="34" charset="0"/>
              </a:rPr>
              <a:t>fruits et légumes </a:t>
            </a:r>
            <a:r>
              <a:rPr lang="fr-FR" sz="2000" dirty="0">
                <a:latin typeface="Arial Narrow" pitchFamily="34" charset="0"/>
              </a:rPr>
              <a:t>: au moins 5 portions par jour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Les </a:t>
            </a:r>
            <a:r>
              <a:rPr lang="fr-FR" sz="2000" b="1" dirty="0">
                <a:latin typeface="Arial Narrow" pitchFamily="34" charset="0"/>
              </a:rPr>
              <a:t>produits laitiers </a:t>
            </a:r>
            <a:r>
              <a:rPr lang="fr-FR" sz="2000" dirty="0">
                <a:latin typeface="Arial Narrow" pitchFamily="34" charset="0"/>
              </a:rPr>
              <a:t>: 3 portions par jour (3 ou 4 pour les enfants </a:t>
            </a:r>
            <a:br>
              <a:rPr lang="fr-FR" sz="2000" dirty="0">
                <a:latin typeface="Arial Narrow" pitchFamily="34" charset="0"/>
              </a:rPr>
            </a:br>
            <a:r>
              <a:rPr lang="fr-FR" sz="2000" dirty="0">
                <a:latin typeface="Arial Narrow" pitchFamily="34" charset="0"/>
              </a:rPr>
              <a:t>  ou les adolescents)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Les </a:t>
            </a:r>
            <a:r>
              <a:rPr lang="fr-FR" sz="2000" b="1" dirty="0">
                <a:latin typeface="Arial Narrow" pitchFamily="34" charset="0"/>
              </a:rPr>
              <a:t>féculents</a:t>
            </a:r>
            <a:r>
              <a:rPr lang="fr-FR" sz="2000" dirty="0">
                <a:latin typeface="Arial Narrow" pitchFamily="34" charset="0"/>
              </a:rPr>
              <a:t> à chaque repas et selon l’appétit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</a:t>
            </a:r>
            <a:r>
              <a:rPr lang="fr-FR" sz="2000" b="1" dirty="0">
                <a:latin typeface="Arial Narrow" pitchFamily="34" charset="0"/>
              </a:rPr>
              <a:t>Viande, poisson, œuf </a:t>
            </a:r>
            <a:r>
              <a:rPr lang="fr-FR" sz="2000" dirty="0">
                <a:latin typeface="Arial Narrow" pitchFamily="34" charset="0"/>
              </a:rPr>
              <a:t>: 1 à 2 fois par jour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</a:t>
            </a:r>
            <a:r>
              <a:rPr lang="fr-FR" sz="2000" b="1" dirty="0">
                <a:latin typeface="Arial Narrow" pitchFamily="34" charset="0"/>
              </a:rPr>
              <a:t>Matières grasses </a:t>
            </a:r>
            <a:r>
              <a:rPr lang="fr-FR" sz="2000" dirty="0">
                <a:latin typeface="Arial Narrow" pitchFamily="34" charset="0"/>
              </a:rPr>
              <a:t>: à limiter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</a:t>
            </a:r>
            <a:r>
              <a:rPr lang="fr-FR" sz="2000" b="1" dirty="0">
                <a:latin typeface="Arial Narrow" pitchFamily="34" charset="0"/>
              </a:rPr>
              <a:t>Produits sucrés</a:t>
            </a:r>
            <a:r>
              <a:rPr lang="fr-FR" sz="2000" dirty="0">
                <a:latin typeface="Arial Narrow" pitchFamily="34" charset="0"/>
              </a:rPr>
              <a:t> </a:t>
            </a:r>
            <a:r>
              <a:rPr lang="fr-FR" sz="2000" dirty="0" smtClean="0">
                <a:latin typeface="Arial Narrow" pitchFamily="34" charset="0"/>
              </a:rPr>
              <a:t>: à </a:t>
            </a:r>
            <a:r>
              <a:rPr lang="fr-FR" sz="2000" dirty="0">
                <a:latin typeface="Arial Narrow" pitchFamily="34" charset="0"/>
              </a:rPr>
              <a:t>limiter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</a:t>
            </a:r>
            <a:r>
              <a:rPr lang="fr-FR" sz="2000" b="1" dirty="0">
                <a:latin typeface="Arial Narrow" pitchFamily="34" charset="0"/>
              </a:rPr>
              <a:t>Sel</a:t>
            </a:r>
            <a:r>
              <a:rPr lang="fr-FR" sz="2000" dirty="0">
                <a:latin typeface="Arial Narrow" pitchFamily="34" charset="0"/>
              </a:rPr>
              <a:t> : à limiter</a:t>
            </a:r>
          </a:p>
          <a:p>
            <a:pPr>
              <a:buClr>
                <a:srgbClr val="FF6600"/>
              </a:buClr>
              <a:buFont typeface="Arial Narrow" pitchFamily="34" charset="0"/>
              <a:buChar char="›"/>
            </a:pPr>
            <a:r>
              <a:rPr lang="fr-FR" sz="2000" dirty="0">
                <a:latin typeface="Arial Narrow" pitchFamily="34" charset="0"/>
              </a:rPr>
              <a:t> </a:t>
            </a:r>
            <a:r>
              <a:rPr lang="fr-FR" sz="2000" b="1" dirty="0">
                <a:latin typeface="Arial Narrow" pitchFamily="34" charset="0"/>
              </a:rPr>
              <a:t>Eau</a:t>
            </a:r>
            <a:r>
              <a:rPr lang="fr-FR" sz="2000" dirty="0">
                <a:latin typeface="Arial Narrow" pitchFamily="34" charset="0"/>
              </a:rPr>
              <a:t> : à volonté pendant et entre les repas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457</Words>
  <Application>Microsoft Office PowerPoint</Application>
  <PresentationFormat>Affichage à l'écran (4:3)</PresentationFormat>
  <Paragraphs>144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par défaut</vt:lpstr>
      <vt:lpstr>La bonne pratique du sport de haut niveau</vt:lpstr>
      <vt:lpstr>Quelle est cette bonne pratique ?</vt:lpstr>
      <vt:lpstr>Le suivi médical</vt:lpstr>
      <vt:lpstr>Le suivi médical</vt:lpstr>
      <vt:lpstr>Le bon usage de l’entraînement</vt:lpstr>
      <vt:lpstr>Le bon usage de l’entraînement</vt:lpstr>
      <vt:lpstr>Le bon usage de l’entraînement</vt:lpstr>
      <vt:lpstr>Une récupération contrôlée</vt:lpstr>
      <vt:lpstr>Une alimentation équilibrée</vt:lpstr>
      <vt:lpstr>Une alimentation équilibrée</vt:lpstr>
      <vt:lpstr>Un équilibre psychologique</vt:lpstr>
    </vt:vector>
  </TitlesOfParts>
  <Company>CORNIERE COMMUNICATION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du sport en France</dc:title>
  <dc:creator>Olivier CORNIERE</dc:creator>
  <cp:lastModifiedBy>martine</cp:lastModifiedBy>
  <cp:revision>94</cp:revision>
  <dcterms:created xsi:type="dcterms:W3CDTF">2004-11-29T13:11:34Z</dcterms:created>
  <dcterms:modified xsi:type="dcterms:W3CDTF">2015-09-15T14:30:13Z</dcterms:modified>
</cp:coreProperties>
</file>