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82" r:id="rId4"/>
    <p:sldId id="279" r:id="rId5"/>
    <p:sldId id="281" r:id="rId6"/>
    <p:sldId id="283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3" autoAdjust="0"/>
    <p:restoredTop sz="94648" autoAdjust="0"/>
  </p:normalViewPr>
  <p:slideViewPr>
    <p:cSldViewPr>
      <p:cViewPr varScale="1">
        <p:scale>
          <a:sx n="82" d="100"/>
          <a:sy n="82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41AF7E1A-E8EE-4803-AECC-BE6767FA32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25766-420F-4E79-B259-E81BFBDFAB63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59680-FA6E-46F5-A910-46C3F499F690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E6B18-7B4E-46D0-A7A5-F09DE5EAE1AB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AD9E8-A44A-492C-BD50-B68C2E629919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154E9-792F-4B1D-B891-C6A68D51B900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AE132-EC87-482B-A577-ADC6AA2A2C80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619875"/>
            <a:ext cx="2895600" cy="238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8C6F-6F55-48A2-A854-F37871174C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100013"/>
            <a:ext cx="2171700" cy="62261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-100013"/>
            <a:ext cx="6362700" cy="62261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9172-5E9E-4967-BB18-6283FF826E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3AEF-CA65-4849-A0BC-8999A2DE5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4FC6-D9A3-411D-8B90-197C0CF6A7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AF23-BE10-479D-8C81-8439D8E1EF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7CDC-4538-4DD4-901A-702ED3AEDB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AE9F-71D2-4F27-BFD8-35EA749DD3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66CE2-237C-4144-9F8C-669A3AB4E1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513C-EF84-4204-9556-C18047E782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3054-B3D0-4D57-9306-BBFE0A6E59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ond diaporama do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-100013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19875"/>
            <a:ext cx="2895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 smtClean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3294063"/>
            <a:ext cx="46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fld id="{D478BE25-6D51-4326-AA71-FB0588C8DF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783638" y="32845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›"/>
        <a:defRPr sz="20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16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martine\Desktop\CNOSF\CNOSF%20diaporama%202011-1011\diaporama%202015\PNG\CNOSF_LOGO_INSTIT_RVB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2795588"/>
            <a:ext cx="4751387" cy="1470025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L’alimentation</a:t>
            </a:r>
            <a:br>
              <a:rPr lang="fr-FR" smtClean="0"/>
            </a:br>
            <a:r>
              <a:rPr lang="fr-FR" smtClean="0"/>
              <a:t>et la santé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diaporama</a:t>
            </a:r>
            <a:br>
              <a:rPr lang="fr-FR" smtClean="0"/>
            </a:br>
            <a:r>
              <a:rPr lang="fr-FR" smtClean="0"/>
              <a:t>« Le Sport pour la Santé »</a:t>
            </a:r>
            <a:br>
              <a:rPr lang="fr-FR" smtClean="0"/>
            </a:br>
            <a:endParaRPr lang="fr-FR" smtClean="0"/>
          </a:p>
        </p:txBody>
      </p:sp>
      <p:pic>
        <p:nvPicPr>
          <p:cNvPr id="13318" name="Picture 9" descr="logo-afld-quadri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04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 8" descr="logo_msjsva_bleu_secretaria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940050"/>
            <a:ext cx="904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NOSF_LOGO_INSTIT_RVB.jpg" descr="C:\Users\martine\Desktop\CNOSF\CNOSF diaporama 2011-1011\diaporama 2015\PNG\CNOSF_LOGO_INSTIT_RVB.jp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360000" y="360000"/>
            <a:ext cx="1249680" cy="1249680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sp>
        <p:nvSpPr>
          <p:cNvPr id="1433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Où le sportif trouve-t-il son énergie?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Pour que l’organisme fonctionne de façon adaptée, il lui faut une certaine quantité d’énergie…</a:t>
            </a:r>
          </a:p>
          <a:p>
            <a:pPr eaLnBrk="1" hangingPunct="1"/>
            <a:endParaRPr lang="fr-FR" smtClean="0"/>
          </a:p>
        </p:txBody>
      </p:sp>
      <p:pic>
        <p:nvPicPr>
          <p:cNvPr id="14341" name="Picture 15" descr="tab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3068638"/>
            <a:ext cx="46482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D44BFF48-1E84-4E24-B93F-34C2673C367D}" type="slidenum">
              <a:rPr lang="fr-FR" sz="1400" b="0"/>
              <a:pPr algn="ctr"/>
              <a:t>2</a:t>
            </a:fld>
            <a:endParaRPr lang="fr-FR" sz="14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Où le sportif trouve-t-il son énergie?</a:t>
            </a:r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L’énergie est produite à partir :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De carburants issus de l’alimentation</a:t>
            </a:r>
          </a:p>
          <a:p>
            <a:pPr lvl="2" eaLnBrk="1" hangingPunct="1"/>
            <a:r>
              <a:rPr lang="fr-FR" smtClean="0"/>
              <a:t>Protéines : 11 à 15% de l’apport énergétique total</a:t>
            </a:r>
          </a:p>
          <a:p>
            <a:pPr lvl="2" eaLnBrk="1" hangingPunct="1"/>
            <a:r>
              <a:rPr lang="fr-FR" smtClean="0"/>
              <a:t>Lipides : 30 à 35% de l’apport énergétique total</a:t>
            </a:r>
          </a:p>
          <a:p>
            <a:pPr lvl="2" eaLnBrk="1" hangingPunct="1"/>
            <a:r>
              <a:rPr lang="fr-FR" smtClean="0"/>
              <a:t>Glucides : 50 à 55% de l’apport énergétique total</a:t>
            </a:r>
          </a:p>
          <a:p>
            <a:pPr lvl="2" eaLnBrk="1" hangingPunct="1"/>
            <a:endParaRPr lang="fr-FR" smtClean="0"/>
          </a:p>
          <a:p>
            <a:pPr lvl="1" eaLnBrk="1" hangingPunct="1"/>
            <a:r>
              <a:rPr lang="fr-FR" smtClean="0"/>
              <a:t>Du comburant : l’oxygène de l’air apporté par la respiration</a:t>
            </a:r>
          </a:p>
        </p:txBody>
      </p:sp>
      <p:sp>
        <p:nvSpPr>
          <p:cNvPr id="1536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0FA2ABB0-EF7D-4062-A252-0B6B026B52F7}" type="slidenum">
              <a:rPr lang="fr-FR" sz="1400" b="0"/>
              <a:pPr algn="ctr"/>
              <a:t>3</a:t>
            </a:fld>
            <a:endParaRPr lang="fr-FR" sz="14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pic>
        <p:nvPicPr>
          <p:cNvPr id="16387" name="Picture 8" descr="Equipsy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2133600"/>
            <a:ext cx="306705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Où le sportif trouve-t-il son énergie?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besoins du corps humain :</a:t>
            </a:r>
          </a:p>
          <a:p>
            <a:pPr eaLnBrk="1" hangingPunct="1"/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Les protéines</a:t>
            </a:r>
          </a:p>
          <a:p>
            <a:pPr lvl="1"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Les lipides ou acides gras</a:t>
            </a:r>
          </a:p>
          <a:p>
            <a:pPr lvl="1"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Les glucides</a:t>
            </a:r>
          </a:p>
          <a:p>
            <a:pPr lvl="1"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L’eau</a:t>
            </a:r>
          </a:p>
          <a:p>
            <a:pPr lvl="1"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Les éléments minéraux</a:t>
            </a:r>
          </a:p>
          <a:p>
            <a:pPr lvl="1" eaLnBrk="1" hangingPunct="1">
              <a:lnSpc>
                <a:spcPct val="60000"/>
              </a:lnSpc>
            </a:pPr>
            <a:endParaRPr lang="fr-FR" smtClean="0"/>
          </a:p>
          <a:p>
            <a:pPr lvl="1" eaLnBrk="1" hangingPunct="1">
              <a:lnSpc>
                <a:spcPct val="60000"/>
              </a:lnSpc>
            </a:pPr>
            <a:r>
              <a:rPr lang="fr-FR" smtClean="0"/>
              <a:t>Les vitamines</a:t>
            </a:r>
          </a:p>
        </p:txBody>
      </p:sp>
      <p:sp>
        <p:nvSpPr>
          <p:cNvPr id="16390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FD8468D4-D3B7-4869-B7FB-D5F5C334C5DE}" type="slidenum">
              <a:rPr lang="fr-FR" sz="1400" b="0"/>
              <a:pPr algn="ctr"/>
              <a:t>4</a:t>
            </a:fld>
            <a:endParaRPr lang="fr-FR" sz="1400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besoins nutritionnels du jeune sportif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200" smtClean="0"/>
              <a:t>Quels sont les objectifs?</a:t>
            </a:r>
          </a:p>
          <a:p>
            <a:pPr eaLnBrk="1" hangingPunct="1">
              <a:lnSpc>
                <a:spcPct val="90000"/>
              </a:lnSpc>
            </a:pPr>
            <a:endParaRPr lang="fr-FR" sz="2200" smtClean="0"/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Assurer à l’enfant un statut nutritionnel satisfaisant, de façon à n’altérer </a:t>
            </a:r>
            <a:br>
              <a:rPr lang="fr-FR" sz="1800" smtClean="0"/>
            </a:br>
            <a:r>
              <a:rPr lang="fr-FR" sz="1800" smtClean="0"/>
              <a:t>ni ses performances, ni sa santé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Lui permettre une croissance et un développement optimaux</a:t>
            </a:r>
          </a:p>
          <a:p>
            <a:pPr lvl="1" eaLnBrk="1" hangingPunct="1">
              <a:lnSpc>
                <a:spcPct val="90000"/>
              </a:lnSpc>
            </a:pPr>
            <a:endParaRPr lang="fr-FR" sz="1800" smtClean="0"/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Évaluation du comportement alimentaire du jeune sportif</a:t>
            </a:r>
          </a:p>
          <a:p>
            <a:pPr eaLnBrk="1" hangingPunct="1">
              <a:lnSpc>
                <a:spcPct val="90000"/>
              </a:lnSpc>
            </a:pPr>
            <a:endParaRPr lang="fr-FR" sz="2200" smtClean="0"/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Recommandations au sujet des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Protéines	=&gt; 12 à 16 % pour le sportif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Lipides	=&gt; 25 à 30 % pour le sportif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Glucides	=&gt; 55 à 75 % pour le sportif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Eau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smtClean="0"/>
              <a:t>Sels minéraux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4859338" y="4562475"/>
            <a:ext cx="29527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b="0">
                <a:latin typeface="Arial Narrow" pitchFamily="34" charset="0"/>
              </a:rPr>
              <a:t>Fer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b="0">
                <a:latin typeface="Arial Narrow" pitchFamily="34" charset="0"/>
              </a:rPr>
              <a:t>Calcium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b="0">
                <a:latin typeface="Arial Narrow" pitchFamily="34" charset="0"/>
              </a:rPr>
              <a:t>Oligoéléments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buFont typeface="Arial" charset="0"/>
              <a:buChar char="›"/>
            </a:pPr>
            <a:r>
              <a:rPr lang="fr-FR" b="0">
                <a:latin typeface="Arial Narrow" pitchFamily="34" charset="0"/>
              </a:rPr>
              <a:t>Vitamines</a:t>
            </a:r>
          </a:p>
        </p:txBody>
      </p:sp>
      <p:sp>
        <p:nvSpPr>
          <p:cNvPr id="17414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C66A06D1-839D-4A86-99B0-23F652F89C7C}" type="slidenum">
              <a:rPr lang="fr-FR" sz="1400" b="0"/>
              <a:pPr algn="ctr"/>
              <a:t>5</a:t>
            </a:fld>
            <a:endParaRPr lang="fr-FR" sz="14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Le sport pour la santé - Ed. </a:t>
            </a:r>
            <a:r>
              <a:rPr lang="fr-FR" dirty="0" smtClean="0"/>
              <a:t>09/2015</a:t>
            </a:r>
            <a:endParaRPr lang="fr-FR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besoins nutritionnels du jeune sportif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Il existe actuellement un consensus pour dire que </a:t>
            </a:r>
            <a:br>
              <a:rPr lang="fr-FR" dirty="0" smtClean="0"/>
            </a:br>
            <a:r>
              <a:rPr lang="fr-FR" dirty="0" smtClean="0"/>
              <a:t>les jeunes physiquement actifs </a:t>
            </a:r>
            <a:r>
              <a:rPr lang="fr-FR" dirty="0" smtClean="0"/>
              <a:t>n’ont </a:t>
            </a:r>
            <a:r>
              <a:rPr lang="fr-FR" dirty="0" smtClean="0"/>
              <a:t>pas besoin </a:t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 smtClean="0"/>
              <a:t>compléments </a:t>
            </a:r>
            <a:r>
              <a:rPr lang="fr-FR" dirty="0" smtClean="0"/>
              <a:t>alimentaires</a:t>
            </a:r>
            <a:r>
              <a:rPr lang="fr-FR" dirty="0" smtClean="0"/>
              <a:t> </a:t>
            </a:r>
            <a:r>
              <a:rPr lang="fr-FR" dirty="0" smtClean="0"/>
              <a:t>en </a:t>
            </a:r>
            <a:r>
              <a:rPr lang="fr-FR" dirty="0" smtClean="0"/>
              <a:t>supplément de ceux </a:t>
            </a:r>
            <a:r>
              <a:rPr lang="fr-FR" dirty="0" smtClean="0"/>
              <a:t>apportés par </a:t>
            </a:r>
            <a:r>
              <a:rPr lang="fr-FR" dirty="0" smtClean="0"/>
              <a:t>une </a:t>
            </a:r>
            <a:r>
              <a:rPr lang="fr-FR" b="1" dirty="0" smtClean="0"/>
              <a:t>alimentation</a:t>
            </a:r>
            <a:r>
              <a:rPr lang="fr-FR" dirty="0" smtClean="0"/>
              <a:t> </a:t>
            </a:r>
            <a:r>
              <a:rPr lang="fr-FR" b="1" dirty="0" smtClean="0"/>
              <a:t>équilibrée</a:t>
            </a:r>
            <a:r>
              <a:rPr lang="fr-FR" dirty="0" smtClean="0"/>
              <a:t> et </a:t>
            </a:r>
            <a:r>
              <a:rPr lang="fr-FR" b="1" dirty="0" smtClean="0"/>
              <a:t>diversifiée</a:t>
            </a:r>
          </a:p>
        </p:txBody>
      </p:sp>
      <p:pic>
        <p:nvPicPr>
          <p:cNvPr id="18437" name="Picture 6" descr="Suiv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b="3026"/>
          <a:stretch>
            <a:fillRect/>
          </a:stretch>
        </p:blipFill>
        <p:spPr bwMode="auto">
          <a:xfrm>
            <a:off x="2051050" y="3144838"/>
            <a:ext cx="3378200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AF344019-E8C6-4242-BFB0-6B54660F6568}" type="slidenum">
              <a:rPr lang="fr-FR" sz="1400" b="0"/>
              <a:pPr algn="ctr"/>
              <a:t>6</a:t>
            </a:fld>
            <a:endParaRPr lang="fr-FR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218</Words>
  <Application>Microsoft Office PowerPoint</Application>
  <PresentationFormat>Affichage à l'écran (4:3)</PresentationFormat>
  <Paragraphs>64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L’alimentation et la santé</vt:lpstr>
      <vt:lpstr>Où le sportif trouve-t-il son énergie?</vt:lpstr>
      <vt:lpstr>Où le sportif trouve-t-il son énergie?</vt:lpstr>
      <vt:lpstr>Où le sportif trouve-t-il son énergie?</vt:lpstr>
      <vt:lpstr>Les besoins nutritionnels du jeune sportif</vt:lpstr>
      <vt:lpstr>Les besoins nutritionnels du jeune sportif</vt:lpstr>
    </vt:vector>
  </TitlesOfParts>
  <Company>CORNIERE COMMUNICATION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du sport en France</dc:title>
  <dc:creator>Olivier CORNIERE</dc:creator>
  <cp:lastModifiedBy>martine</cp:lastModifiedBy>
  <cp:revision>63</cp:revision>
  <dcterms:created xsi:type="dcterms:W3CDTF">2004-11-29T13:11:34Z</dcterms:created>
  <dcterms:modified xsi:type="dcterms:W3CDTF">2015-09-15T14:41:13Z</dcterms:modified>
</cp:coreProperties>
</file>